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6858000" cy="9144000"/>
  <p:embeddedFontLst>
    <p:embeddedFont>
      <p:font typeface="Economica"/>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conomica-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ProximaNova-bold.fntdata"/><Relationship Id="rId10" Type="http://schemas.openxmlformats.org/officeDocument/2006/relationships/slide" Target="slides/slide6.xml"/><Relationship Id="rId54" Type="http://schemas.openxmlformats.org/officeDocument/2006/relationships/font" Target="fonts/ProximaNova-regular.fntdata"/><Relationship Id="rId13" Type="http://schemas.openxmlformats.org/officeDocument/2006/relationships/slide" Target="slides/slide9.xml"/><Relationship Id="rId57" Type="http://schemas.openxmlformats.org/officeDocument/2006/relationships/font" Target="fonts/ProximaNova-boldItalic.fntdata"/><Relationship Id="rId12" Type="http://schemas.openxmlformats.org/officeDocument/2006/relationships/slide" Target="slides/slide8.xml"/><Relationship Id="rId56" Type="http://schemas.openxmlformats.org/officeDocument/2006/relationships/font" Target="fonts/ProximaNova-italic.fntdata"/><Relationship Id="rId15" Type="http://schemas.openxmlformats.org/officeDocument/2006/relationships/slide" Target="slides/slide11.xml"/><Relationship Id="rId59" Type="http://schemas.openxmlformats.org/officeDocument/2006/relationships/font" Target="fonts/OpenSans-bold.fntdata"/><Relationship Id="rId14" Type="http://schemas.openxmlformats.org/officeDocument/2006/relationships/slide" Target="slides/slide10.xml"/><Relationship Id="rId58" Type="http://schemas.openxmlformats.org/officeDocument/2006/relationships/font" Target="fonts/Open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1d4446988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81d444698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1d4446988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81d444698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1d9b9b8c1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91d9b9b8c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1d9b9b8c1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91d9b9b8c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1d9b9b8c1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91d9b9b8c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1d9b9b8c1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91d9b9b8c1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1d9b9b8c1_4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91d9b9b8c1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1d9b9b8c1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91d9b9b8c1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1d9b9b8c1_2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1d9b9b8c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1d9b9b8c1_2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1d9b9b8c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0f3d7e08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90f3d7e08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1d9b9b8c1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1d9b9b8c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1d9b9b8c1_1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91d9b9b8c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1d9b9b8c1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91d9b9b8c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1d9b9b8c1_1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91d9b9b8c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67922aad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67922aa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267922aad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9267922aa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2310df972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92310df97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0311312e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0311312e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1d9b9b8c1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91d9b9b8c1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0b62a1c11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80b62a1c1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90311312e2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90311312e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1d9b9b8c1_1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91d9b9b8c1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267922aad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9267922aad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1d9b9b8c1_1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1d9b9b8c1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1d9b9b8c1_1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91d9b9b8c1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1d9b9b8c1_1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91d9b9b8c1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2310df97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92310df9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1d3dc4bae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81d3dc4ba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267922aad_2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267922aad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1d3dc4bae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1d3dc4b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1d9b9b8c1_2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91d9b9b8c1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2310df972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92310df9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1d3dc4bae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81d3dc4ba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1d3dc4bae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81d3dc4b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1d3dc4bae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1d3dc4ba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d9b9b8c1_2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d9b9b8c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1d444698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81d44469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1.gif"/><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hyperlink" Target="https://github.com/dphi-official/Deep_Learning_Bootcamp/blob/master/Linear_Regression/Linear_Regression_with_tf_keras_Intermediates.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google.com/presentation/d/1VuNfO4p5Gumm_UT_t84n9jptTN-REoDIZip5Dx2JxB8/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towardsdatascience.com/epoch-vs-iterations-vs-batch-size-4dfb9c7ce9c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hyperlink" Target="https://discuss.dphi.tech/t/day-4-live-session-on-neural-networks-for-regression-problems-hyperparameter-tuning/90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4</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cxnSp>
        <p:nvCxnSpPr>
          <p:cNvPr id="166" name="Google Shape;166;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7" name="Google Shape;167;p2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8" name="Google Shape;168;p22"/>
          <p:cNvSpPr txBox="1"/>
          <p:nvPr/>
        </p:nvSpPr>
        <p:spPr>
          <a:xfrm>
            <a:off x="251650" y="4178050"/>
            <a:ext cx="2998200" cy="23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line is an average of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dollars off (adding all the distances and dividing by 3). </a:t>
            </a:r>
            <a:br>
              <a:rPr lang="en" sz="1900">
                <a:solidFill>
                  <a:schemeClr val="dk1"/>
                </a:solidFill>
                <a:latin typeface="Open Sans"/>
                <a:ea typeface="Open Sans"/>
                <a:cs typeface="Open Sans"/>
                <a:sym typeface="Open Sans"/>
              </a:rPr>
            </a:b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is called the </a:t>
            </a:r>
            <a:r>
              <a:rPr b="1" lang="en" sz="1900">
                <a:solidFill>
                  <a:schemeClr val="dk1"/>
                </a:solidFill>
                <a:latin typeface="Open Sans"/>
                <a:ea typeface="Open Sans"/>
                <a:cs typeface="Open Sans"/>
                <a:sym typeface="Open Sans"/>
              </a:rPr>
              <a:t>cost</a:t>
            </a:r>
            <a:r>
              <a:rPr lang="en" sz="1900">
                <a:solidFill>
                  <a:schemeClr val="dk1"/>
                </a:solidFill>
                <a:latin typeface="Open Sans"/>
                <a:ea typeface="Open Sans"/>
                <a:cs typeface="Open Sans"/>
                <a:sym typeface="Open Sans"/>
              </a:rPr>
              <a:t> of using this line.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169" name="Google Shape;169;p22"/>
          <p:cNvPicPr preferRelativeResize="0"/>
          <p:nvPr/>
        </p:nvPicPr>
        <p:blipFill rotWithShape="1">
          <a:blip r:embed="rId3">
            <a:alphaModFix/>
          </a:blip>
          <a:srcRect b="4451" l="0" r="0" t="2412"/>
          <a:stretch/>
        </p:blipFill>
        <p:spPr>
          <a:xfrm>
            <a:off x="3377900" y="1023600"/>
            <a:ext cx="5681650" cy="5004300"/>
          </a:xfrm>
          <a:prstGeom prst="rect">
            <a:avLst/>
          </a:prstGeom>
          <a:noFill/>
          <a:ln>
            <a:noFill/>
          </a:ln>
        </p:spPr>
      </p:pic>
      <p:sp>
        <p:nvSpPr>
          <p:cNvPr id="170" name="Google Shape;170;p22"/>
          <p:cNvSpPr txBox="1"/>
          <p:nvPr/>
        </p:nvSpPr>
        <p:spPr>
          <a:xfrm>
            <a:off x="205750" y="1132575"/>
            <a:ext cx="3090000" cy="28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Here's a better line:</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The </a:t>
            </a:r>
            <a:r>
              <a:rPr b="1" lang="en" sz="1900">
                <a:solidFill>
                  <a:schemeClr val="dk1"/>
                </a:solidFill>
                <a:latin typeface="Open Sans"/>
                <a:ea typeface="Open Sans"/>
                <a:cs typeface="Open Sans"/>
                <a:sym typeface="Open Sans"/>
              </a:rPr>
              <a:t>residual</a:t>
            </a:r>
            <a:r>
              <a:rPr lang="en" sz="1900">
                <a:solidFill>
                  <a:schemeClr val="dk1"/>
                </a:solidFill>
                <a:latin typeface="Open Sans"/>
                <a:ea typeface="Open Sans"/>
                <a:cs typeface="Open Sans"/>
                <a:sym typeface="Open Sans"/>
              </a:rPr>
              <a:t> (absolute difference between the actual and the predicted value) in this case are: $5000, $15000 and $5000.</a:t>
            </a:r>
            <a:endParaRPr sz="19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7" name="Google Shape;177;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a:t>
            </a:r>
            <a:endParaRPr sz="4800">
              <a:solidFill>
                <a:srgbClr val="434343"/>
              </a:solidFill>
              <a:latin typeface="Economica"/>
              <a:ea typeface="Economica"/>
              <a:cs typeface="Economica"/>
              <a:sym typeface="Economica"/>
            </a:endParaRPr>
          </a:p>
        </p:txBody>
      </p:sp>
      <p:sp>
        <p:nvSpPr>
          <p:cNvPr id="178" name="Google Shape;178;p23"/>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The </a:t>
            </a:r>
            <a:r>
              <a:rPr b="1" lang="en" sz="1700">
                <a:solidFill>
                  <a:schemeClr val="dk1"/>
                </a:solidFill>
                <a:latin typeface="Open Sans"/>
                <a:ea typeface="Open Sans"/>
                <a:cs typeface="Open Sans"/>
                <a:sym typeface="Open Sans"/>
              </a:rPr>
              <a:t>cost </a:t>
            </a:r>
            <a:r>
              <a:rPr lang="en" sz="1700">
                <a:solidFill>
                  <a:schemeClr val="dk1"/>
                </a:solidFill>
                <a:latin typeface="Open Sans"/>
                <a:ea typeface="Open Sans"/>
                <a:cs typeface="Open Sans"/>
                <a:sym typeface="Open Sans"/>
              </a:rPr>
              <a:t>is how far off the </a:t>
            </a:r>
            <a:r>
              <a:rPr b="1" lang="en" sz="1700">
                <a:solidFill>
                  <a:schemeClr val="dk1"/>
                </a:solidFill>
                <a:latin typeface="Open Sans"/>
                <a:ea typeface="Open Sans"/>
                <a:cs typeface="Open Sans"/>
                <a:sym typeface="Open Sans"/>
              </a:rPr>
              <a:t>learned</a:t>
            </a:r>
            <a:r>
              <a:rPr lang="en" sz="1700">
                <a:solidFill>
                  <a:schemeClr val="dk1"/>
                </a:solidFill>
                <a:latin typeface="Open Sans"/>
                <a:ea typeface="Open Sans"/>
                <a:cs typeface="Open Sans"/>
                <a:sym typeface="Open Sans"/>
              </a:rPr>
              <a:t> line is from the </a:t>
            </a:r>
            <a:r>
              <a:rPr b="1" lang="en" sz="1700">
                <a:solidFill>
                  <a:schemeClr val="dk1"/>
                </a:solidFill>
                <a:latin typeface="Open Sans"/>
                <a:ea typeface="Open Sans"/>
                <a:cs typeface="Open Sans"/>
                <a:sym typeface="Open Sans"/>
              </a:rPr>
              <a:t>real data</a:t>
            </a:r>
            <a:r>
              <a:rPr lang="en" sz="1700">
                <a:solidFill>
                  <a:schemeClr val="dk1"/>
                </a:solidFill>
                <a:latin typeface="Open Sans"/>
                <a:ea typeface="Open Sans"/>
                <a:cs typeface="Open Sans"/>
                <a:sym typeface="Open Sans"/>
              </a:rPr>
              <a:t>. The best line is the one that is the least off from the real data.</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To find out what line is the best line (to find the values of coefficients), we need to define and use a cost function.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In ML, cost functions are used to estimate how badly models are performing.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Put simply, a cost function is a measure of how wrong the model is in terms of its ability to estimate the relationship between X and 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179" name="Google Shape;179;p23"/>
          <p:cNvPicPr preferRelativeResize="0"/>
          <p:nvPr/>
        </p:nvPicPr>
        <p:blipFill>
          <a:blip r:embed="rId3">
            <a:alphaModFix/>
          </a:blip>
          <a:stretch>
            <a:fillRect/>
          </a:stretch>
        </p:blipFill>
        <p:spPr>
          <a:xfrm>
            <a:off x="3079249" y="4069125"/>
            <a:ext cx="3291000" cy="278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87" name="Google Shape;187;p24"/>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Now let’s take a step back and reflect on why we are performing Linear Regression. It is being performed so that when we are finally using our model for prediction, it will predict the value of target variable (or dependent variable) y for the input value (s) of x (even on a new unseen data).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By achieving the best-fit regression line, the model aims to predict y value such that the </a:t>
            </a:r>
            <a:r>
              <a:rPr b="1" lang="en" sz="1800">
                <a:solidFill>
                  <a:schemeClr val="dk1"/>
                </a:solidFill>
                <a:latin typeface="Open Sans"/>
                <a:ea typeface="Open Sans"/>
                <a:cs typeface="Open Sans"/>
                <a:sym typeface="Open Sans"/>
              </a:rPr>
              <a:t>error difference between predicted value and true value is minimum.</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So, it is very important to update the </a:t>
            </a:r>
            <a:r>
              <a:rPr i="1" lang="en" sz="1800">
                <a:solidFill>
                  <a:schemeClr val="dk1"/>
                </a:solidFill>
                <a:latin typeface="Open Sans"/>
                <a:ea typeface="Open Sans"/>
                <a:cs typeface="Open Sans"/>
                <a:sym typeface="Open Sans"/>
              </a:rPr>
              <a:t>m</a:t>
            </a:r>
            <a:r>
              <a:rPr lang="en" sz="1800">
                <a:solidFill>
                  <a:schemeClr val="dk1"/>
                </a:solidFill>
                <a:latin typeface="Open Sans"/>
                <a:ea typeface="Open Sans"/>
                <a:cs typeface="Open Sans"/>
                <a:sym typeface="Open Sans"/>
              </a:rPr>
              <a:t> and </a:t>
            </a:r>
            <a:r>
              <a:rPr i="1" lang="en" sz="1800">
                <a:solidFill>
                  <a:schemeClr val="dk1"/>
                </a:solidFill>
                <a:latin typeface="Open Sans"/>
                <a:ea typeface="Open Sans"/>
                <a:cs typeface="Open Sans"/>
                <a:sym typeface="Open Sans"/>
              </a:rPr>
              <a:t>b</a:t>
            </a:r>
            <a:r>
              <a:rPr lang="en" sz="1800">
                <a:solidFill>
                  <a:schemeClr val="dk1"/>
                </a:solidFill>
                <a:latin typeface="Open Sans"/>
                <a:ea typeface="Open Sans"/>
                <a:cs typeface="Open Sans"/>
                <a:sym typeface="Open Sans"/>
              </a:rPr>
              <a:t> values, to </a:t>
            </a:r>
            <a:r>
              <a:rPr b="1" lang="en" sz="1800">
                <a:solidFill>
                  <a:schemeClr val="dk1"/>
                </a:solidFill>
                <a:latin typeface="Open Sans"/>
                <a:ea typeface="Open Sans"/>
                <a:cs typeface="Open Sans"/>
                <a:sym typeface="Open Sans"/>
              </a:rPr>
              <a:t>reach the best value that minimize the error between predicted value (pred)</a:t>
            </a:r>
            <a:r>
              <a:rPr lang="en" sz="1800">
                <a:solidFill>
                  <a:schemeClr val="dk1"/>
                </a:solidFill>
                <a:latin typeface="Open Sans"/>
                <a:ea typeface="Open Sans"/>
                <a:cs typeface="Open Sans"/>
                <a:sym typeface="Open Sans"/>
              </a:rPr>
              <a:t> and </a:t>
            </a:r>
            <a:r>
              <a:rPr b="1" lang="en" sz="1800">
                <a:solidFill>
                  <a:schemeClr val="dk1"/>
                </a:solidFill>
                <a:latin typeface="Open Sans"/>
                <a:ea typeface="Open Sans"/>
                <a:cs typeface="Open Sans"/>
                <a:sym typeface="Open Sans"/>
              </a:rPr>
              <a:t>true value (y) </a:t>
            </a:r>
            <a:r>
              <a:rPr lang="en" sz="1800">
                <a:solidFill>
                  <a:schemeClr val="dk1"/>
                </a:solidFill>
                <a:latin typeface="Open Sans"/>
                <a:ea typeface="Open Sans"/>
                <a:cs typeface="Open Sans"/>
                <a:sym typeface="Open Sans"/>
              </a:rPr>
              <a:t>per sample </a:t>
            </a:r>
            <a:r>
              <a:rPr i="1" lang="en" sz="1800">
                <a:solidFill>
                  <a:schemeClr val="dk1"/>
                </a:solidFill>
                <a:latin typeface="Open Sans"/>
                <a:ea typeface="Open Sans"/>
                <a:cs typeface="Open Sans"/>
                <a:sym typeface="Open Sans"/>
              </a:rPr>
              <a:t>i</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Here, </a:t>
            </a:r>
            <a:r>
              <a:rPr i="1" lang="en" sz="1700">
                <a:solidFill>
                  <a:schemeClr val="dk1"/>
                </a:solidFill>
                <a:latin typeface="Open Sans"/>
                <a:ea typeface="Open Sans"/>
                <a:cs typeface="Open Sans"/>
                <a:sym typeface="Open Sans"/>
              </a:rPr>
              <a:t>n</a:t>
            </a:r>
            <a:r>
              <a:rPr lang="en" sz="1700">
                <a:solidFill>
                  <a:schemeClr val="dk1"/>
                </a:solidFill>
                <a:latin typeface="Open Sans"/>
                <a:ea typeface="Open Sans"/>
                <a:cs typeface="Open Sans"/>
                <a:sym typeface="Open Sans"/>
              </a:rPr>
              <a:t> is the total no. of observations/data points.</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Now let’s have a look at how exactly we got the above formula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88" name="Google Shape;188;p24"/>
          <p:cNvPicPr preferRelativeResize="0"/>
          <p:nvPr/>
        </p:nvPicPr>
        <p:blipFill>
          <a:blip r:embed="rId3">
            <a:alphaModFix/>
          </a:blip>
          <a:stretch>
            <a:fillRect/>
          </a:stretch>
        </p:blipFill>
        <p:spPr>
          <a:xfrm>
            <a:off x="2926275" y="4599613"/>
            <a:ext cx="3209925" cy="86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5" name="Google Shape;195;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96" name="Google Shape;196;p25"/>
          <p:cNvSpPr txBox="1"/>
          <p:nvPr/>
        </p:nvSpPr>
        <p:spPr>
          <a:xfrm>
            <a:off x="22920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97" name="Google Shape;197;p25"/>
          <p:cNvPicPr preferRelativeResize="0"/>
          <p:nvPr/>
        </p:nvPicPr>
        <p:blipFill>
          <a:blip r:embed="rId3">
            <a:alphaModFix/>
          </a:blip>
          <a:stretch>
            <a:fillRect/>
          </a:stretch>
        </p:blipFill>
        <p:spPr>
          <a:xfrm>
            <a:off x="194925" y="1196563"/>
            <a:ext cx="8754150" cy="3353412"/>
          </a:xfrm>
          <a:prstGeom prst="rect">
            <a:avLst/>
          </a:prstGeom>
          <a:noFill/>
          <a:ln>
            <a:noFill/>
          </a:ln>
        </p:spPr>
      </p:pic>
      <p:sp>
        <p:nvSpPr>
          <p:cNvPr id="198" name="Google Shape;198;p25"/>
          <p:cNvSpPr txBox="1"/>
          <p:nvPr/>
        </p:nvSpPr>
        <p:spPr>
          <a:xfrm>
            <a:off x="260750" y="4795425"/>
            <a:ext cx="85410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Here, </a:t>
            </a:r>
            <a:r>
              <a:rPr b="1" lang="en" sz="1900">
                <a:latin typeface="Open Sans"/>
                <a:ea typeface="Open Sans"/>
                <a:cs typeface="Open Sans"/>
                <a:sym typeface="Open Sans"/>
              </a:rPr>
              <a:t>pred = mx + c. </a:t>
            </a:r>
            <a:r>
              <a:rPr lang="en" sz="1900">
                <a:latin typeface="Open Sans"/>
                <a:ea typeface="Open Sans"/>
                <a:cs typeface="Open Sans"/>
                <a:sym typeface="Open Sans"/>
              </a:rPr>
              <a:t>Pred can also be termed as the hypothesis function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difference between the </a:t>
            </a:r>
            <a:r>
              <a:rPr lang="en" sz="1900">
                <a:solidFill>
                  <a:schemeClr val="dk1"/>
                </a:solidFill>
                <a:latin typeface="Open Sans"/>
                <a:ea typeface="Open Sans"/>
                <a:cs typeface="Open Sans"/>
                <a:sym typeface="Open Sans"/>
              </a:rPr>
              <a:t>model’s </a:t>
            </a:r>
            <a:r>
              <a:rPr b="1" lang="en" sz="1900">
                <a:solidFill>
                  <a:schemeClr val="dk1"/>
                </a:solidFill>
                <a:latin typeface="Open Sans"/>
                <a:ea typeface="Open Sans"/>
                <a:cs typeface="Open Sans"/>
                <a:sym typeface="Open Sans"/>
              </a:rPr>
              <a:t>predicted value </a:t>
            </a:r>
            <a:r>
              <a:rPr lang="en" sz="1900">
                <a:solidFill>
                  <a:schemeClr val="dk1"/>
                </a:solidFill>
                <a:latin typeface="Open Sans"/>
                <a:ea typeface="Open Sans"/>
                <a:cs typeface="Open Sans"/>
                <a:sym typeface="Open Sans"/>
              </a:rPr>
              <a:t>and the </a:t>
            </a:r>
            <a:r>
              <a:rPr b="1" lang="en" sz="1900">
                <a:latin typeface="Open Sans"/>
                <a:ea typeface="Open Sans"/>
                <a:cs typeface="Open Sans"/>
                <a:sym typeface="Open Sans"/>
              </a:rPr>
              <a:t>true value</a:t>
            </a:r>
            <a:r>
              <a:rPr lang="en" sz="1900">
                <a:latin typeface="Open Sans"/>
                <a:ea typeface="Open Sans"/>
                <a:cs typeface="Open Sans"/>
                <a:sym typeface="Open Sans"/>
              </a:rPr>
              <a:t>  is called  </a:t>
            </a:r>
            <a:r>
              <a:rPr b="1" lang="en" sz="1900">
                <a:highlight>
                  <a:srgbClr val="D9EAD3"/>
                </a:highlight>
                <a:latin typeface="Open Sans"/>
                <a:ea typeface="Open Sans"/>
                <a:cs typeface="Open Sans"/>
                <a:sym typeface="Open Sans"/>
              </a:rPr>
              <a:t>RESIDUAL </a:t>
            </a:r>
            <a:r>
              <a:rPr b="1" lang="en" sz="1900">
                <a:highlight>
                  <a:srgbClr val="D9EAD3"/>
                </a:highlight>
                <a:latin typeface="Open Sans"/>
                <a:ea typeface="Open Sans"/>
                <a:cs typeface="Open Sans"/>
                <a:sym typeface="Open Sans"/>
              </a:rPr>
              <a:t>or COST or LOSS</a:t>
            </a:r>
            <a:r>
              <a:rPr lang="en" sz="1900">
                <a:latin typeface="Open Sans"/>
                <a:ea typeface="Open Sans"/>
                <a:cs typeface="Open Sans"/>
                <a:sym typeface="Open Sans"/>
              </a:rPr>
              <a:t>, which needs to be minimized.</a:t>
            </a:r>
            <a:endParaRPr sz="19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6"/>
          <p:cNvSpPr txBox="1"/>
          <p:nvPr/>
        </p:nvSpPr>
        <p:spPr>
          <a:xfrm>
            <a:off x="637650" y="170000"/>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 - </a:t>
            </a:r>
            <a:r>
              <a:rPr lang="en" sz="4800">
                <a:solidFill>
                  <a:srgbClr val="434343"/>
                </a:solidFill>
                <a:latin typeface="Economica"/>
                <a:ea typeface="Economica"/>
                <a:cs typeface="Economica"/>
                <a:sym typeface="Economica"/>
              </a:rPr>
              <a:t>Types</a:t>
            </a:r>
            <a:r>
              <a:rPr lang="en" sz="4800">
                <a:solidFill>
                  <a:srgbClr val="434343"/>
                </a:solidFill>
                <a:latin typeface="Economica"/>
                <a:ea typeface="Economica"/>
                <a:cs typeface="Economica"/>
                <a:sym typeface="Economica"/>
              </a:rPr>
              <a:t> </a:t>
            </a:r>
            <a:endParaRPr sz="4800">
              <a:solidFill>
                <a:srgbClr val="434343"/>
              </a:solidFill>
              <a:latin typeface="Economica"/>
              <a:ea typeface="Economica"/>
              <a:cs typeface="Economica"/>
              <a:sym typeface="Economica"/>
            </a:endParaRPr>
          </a:p>
        </p:txBody>
      </p:sp>
      <p:sp>
        <p:nvSpPr>
          <p:cNvPr id="206" name="Google Shape;206;p26"/>
          <p:cNvSpPr txBox="1"/>
          <p:nvPr/>
        </p:nvSpPr>
        <p:spPr>
          <a:xfrm>
            <a:off x="266850" y="1886263"/>
            <a:ext cx="8685600" cy="34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There are three primary metrics used to evaluate linear models (to find how well a model is performing):</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Root 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Absolute Error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 name="Google Shape;21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3" name="Google Shape;213;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Squared Error (MSE)</a:t>
            </a:r>
            <a:endParaRPr sz="4800">
              <a:solidFill>
                <a:srgbClr val="434343"/>
              </a:solidFill>
              <a:latin typeface="Economica"/>
              <a:ea typeface="Economica"/>
              <a:cs typeface="Economica"/>
              <a:sym typeface="Economica"/>
            </a:endParaRPr>
          </a:p>
        </p:txBody>
      </p:sp>
      <p:sp>
        <p:nvSpPr>
          <p:cNvPr id="214" name="Google Shape;214;p2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MSE is simply the average of the squared difference between the true target value and the value predicted by the regression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As it squares the differences, it </a:t>
            </a:r>
            <a:r>
              <a:rPr b="1" lang="en" sz="1900">
                <a:solidFill>
                  <a:schemeClr val="dk1"/>
                </a:solidFill>
                <a:latin typeface="Open Sans"/>
                <a:ea typeface="Open Sans"/>
                <a:cs typeface="Open Sans"/>
                <a:sym typeface="Open Sans"/>
              </a:rPr>
              <a:t>penalizes </a:t>
            </a:r>
            <a:r>
              <a:rPr lang="en" sz="1900">
                <a:solidFill>
                  <a:schemeClr val="dk1"/>
                </a:solidFill>
                <a:latin typeface="Open Sans"/>
                <a:ea typeface="Open Sans"/>
                <a:cs typeface="Open Sans"/>
                <a:sym typeface="Open Sans"/>
              </a:rPr>
              <a:t>(gives some penalty or weight for deviating from the objective)</a:t>
            </a:r>
            <a:r>
              <a:rPr b="1" lang="en" sz="1900">
                <a:solidFill>
                  <a:schemeClr val="dk1"/>
                </a:solidFill>
                <a:latin typeface="Open Sans"/>
                <a:ea typeface="Open Sans"/>
                <a:cs typeface="Open Sans"/>
                <a:sym typeface="Open Sans"/>
              </a:rPr>
              <a:t> even a small error</a:t>
            </a:r>
            <a:r>
              <a:rPr lang="en" sz="1900">
                <a:solidFill>
                  <a:schemeClr val="dk1"/>
                </a:solidFill>
                <a:latin typeface="Open Sans"/>
                <a:ea typeface="Open Sans"/>
                <a:cs typeface="Open Sans"/>
                <a:sym typeface="Open Sans"/>
              </a:rPr>
              <a:t> which leads to </a:t>
            </a:r>
            <a:r>
              <a:rPr b="1" lang="en" sz="1900">
                <a:solidFill>
                  <a:schemeClr val="dk1"/>
                </a:solidFill>
                <a:latin typeface="Open Sans"/>
                <a:ea typeface="Open Sans"/>
                <a:cs typeface="Open Sans"/>
                <a:sym typeface="Open Sans"/>
              </a:rPr>
              <a:t>over-estimation of how bad the model is.</a:t>
            </a:r>
            <a:r>
              <a:rPr lang="en" sz="1900">
                <a:solidFill>
                  <a:schemeClr val="dk1"/>
                </a:solidFill>
                <a:latin typeface="Open Sans"/>
                <a:ea typeface="Open Sans"/>
                <a:cs typeface="Open Sans"/>
                <a:sym typeface="Open Sans"/>
              </a:rPr>
              <a:t>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15" name="Google Shape;215;p27"/>
          <p:cNvPicPr preferRelativeResize="0"/>
          <p:nvPr/>
        </p:nvPicPr>
        <p:blipFill rotWithShape="1">
          <a:blip r:embed="rId3">
            <a:alphaModFix/>
          </a:blip>
          <a:srcRect b="7713" l="4023" r="4106" t="12927"/>
          <a:stretch/>
        </p:blipFill>
        <p:spPr>
          <a:xfrm>
            <a:off x="1757050" y="3988700"/>
            <a:ext cx="5548424" cy="19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2" name="Google Shape;222;p28"/>
          <p:cNvSpPr txBox="1"/>
          <p:nvPr/>
        </p:nvSpPr>
        <p:spPr>
          <a:xfrm>
            <a:off x="1190900" y="170000"/>
            <a:ext cx="7113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Root Mean Squared Error (RMSE) </a:t>
            </a:r>
            <a:endParaRPr sz="4800">
              <a:solidFill>
                <a:srgbClr val="434343"/>
              </a:solidFill>
              <a:latin typeface="Economica"/>
              <a:ea typeface="Economica"/>
              <a:cs typeface="Economica"/>
              <a:sym typeface="Economica"/>
            </a:endParaRPr>
          </a:p>
        </p:txBody>
      </p:sp>
      <p:sp>
        <p:nvSpPr>
          <p:cNvPr id="223" name="Google Shape;223;p2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just the </a:t>
            </a:r>
            <a:r>
              <a:rPr lang="en" sz="2000" u="sng">
                <a:solidFill>
                  <a:schemeClr val="dk1"/>
                </a:solidFill>
                <a:latin typeface="Open Sans"/>
                <a:ea typeface="Open Sans"/>
                <a:cs typeface="Open Sans"/>
                <a:sym typeface="Open Sans"/>
              </a:rPr>
              <a:t>square root of the mean square error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preferred more in some cases because the errors are first squared before averaging which poses a high penalty on large errors. This implies that </a:t>
            </a:r>
            <a:r>
              <a:rPr b="1" lang="en" sz="2000">
                <a:solidFill>
                  <a:schemeClr val="dk1"/>
                </a:solidFill>
                <a:latin typeface="Open Sans"/>
                <a:ea typeface="Open Sans"/>
                <a:cs typeface="Open Sans"/>
                <a:sym typeface="Open Sans"/>
              </a:rPr>
              <a:t>RMSE is useful when large errors are undesired.</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24" name="Google Shape;224;p28"/>
          <p:cNvPicPr preferRelativeResize="0"/>
          <p:nvPr/>
        </p:nvPicPr>
        <p:blipFill>
          <a:blip r:embed="rId3">
            <a:alphaModFix/>
          </a:blip>
          <a:stretch>
            <a:fillRect/>
          </a:stretch>
        </p:blipFill>
        <p:spPr>
          <a:xfrm>
            <a:off x="1844650" y="3875188"/>
            <a:ext cx="4953000" cy="1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 name="Google Shape;23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1" name="Google Shape;231;p2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Absolute Error(MAE) </a:t>
            </a:r>
            <a:endParaRPr sz="4800">
              <a:solidFill>
                <a:srgbClr val="434343"/>
              </a:solidFill>
              <a:latin typeface="Economica"/>
              <a:ea typeface="Economica"/>
              <a:cs typeface="Economica"/>
              <a:sym typeface="Economica"/>
            </a:endParaRPr>
          </a:p>
        </p:txBody>
      </p:sp>
      <p:sp>
        <p:nvSpPr>
          <p:cNvPr id="232" name="Google Shape;232;p29"/>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 is the absolute difference between the target value and the value predicted by the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a:t>
            </a:r>
            <a:r>
              <a:rPr b="1" lang="en" sz="1900">
                <a:solidFill>
                  <a:schemeClr val="dk1"/>
                </a:solidFill>
                <a:latin typeface="Open Sans"/>
                <a:ea typeface="Open Sans"/>
                <a:cs typeface="Open Sans"/>
                <a:sym typeface="Open Sans"/>
              </a:rPr>
              <a:t> does not penalize the errors as effectively as mse </a:t>
            </a:r>
            <a:r>
              <a:rPr lang="en" sz="1900">
                <a:solidFill>
                  <a:schemeClr val="dk1"/>
                </a:solidFill>
                <a:latin typeface="Open Sans"/>
                <a:ea typeface="Open Sans"/>
                <a:cs typeface="Open Sans"/>
                <a:sym typeface="Open Sans"/>
              </a:rPr>
              <a:t>making it</a:t>
            </a:r>
            <a:r>
              <a:rPr b="1" lang="en" sz="1900">
                <a:solidFill>
                  <a:schemeClr val="dk1"/>
                </a:solidFill>
                <a:latin typeface="Open Sans"/>
                <a:ea typeface="Open Sans"/>
                <a:cs typeface="Open Sans"/>
                <a:sym typeface="Open Sans"/>
              </a:rPr>
              <a:t> </a:t>
            </a:r>
            <a:r>
              <a:rPr lang="en" sz="1900">
                <a:solidFill>
                  <a:schemeClr val="dk1"/>
                </a:solidFill>
                <a:latin typeface="Open Sans"/>
                <a:ea typeface="Open Sans"/>
                <a:cs typeface="Open Sans"/>
                <a:sym typeface="Open Sans"/>
              </a:rPr>
              <a:t>not suitable for use-cases where you want to pay more attention to the outliers.</a:t>
            </a:r>
            <a:endParaRPr sz="19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233" name="Google Shape;233;p29"/>
          <p:cNvPicPr preferRelativeResize="0"/>
          <p:nvPr/>
        </p:nvPicPr>
        <p:blipFill>
          <a:blip r:embed="rId3">
            <a:alphaModFix/>
          </a:blip>
          <a:stretch>
            <a:fillRect/>
          </a:stretch>
        </p:blipFill>
        <p:spPr>
          <a:xfrm>
            <a:off x="1363621" y="3333550"/>
            <a:ext cx="6178400" cy="278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0" name="Google Shape;240;p30"/>
          <p:cNvSpPr txBox="1"/>
          <p:nvPr/>
        </p:nvSpPr>
        <p:spPr>
          <a:xfrm>
            <a:off x="297450" y="1161775"/>
            <a:ext cx="8549100" cy="38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Objective </a:t>
            </a:r>
            <a:br>
              <a:rPr lang="en" sz="4800">
                <a:solidFill>
                  <a:srgbClr val="434343"/>
                </a:solidFill>
                <a:latin typeface="Economica"/>
                <a:ea typeface="Economica"/>
                <a:cs typeface="Economica"/>
                <a:sym typeface="Economica"/>
              </a:rPr>
            </a:br>
            <a:r>
              <a:rPr lang="en" sz="2600">
                <a:solidFill>
                  <a:srgbClr val="434343"/>
                </a:solidFill>
                <a:latin typeface="Economica"/>
                <a:ea typeface="Economica"/>
                <a:cs typeface="Economica"/>
                <a:sym typeface="Economica"/>
              </a:rPr>
              <a:t>Find Optimal Values that provide efficient/effective predictions</a:t>
            </a:r>
            <a:endParaRPr sz="2600">
              <a:solidFill>
                <a:srgbClr val="434343"/>
              </a:solidFill>
              <a:latin typeface="Economica"/>
              <a:ea typeface="Economica"/>
              <a:cs typeface="Economica"/>
              <a:sym typeface="Economica"/>
            </a:endParaRPr>
          </a:p>
        </p:txBody>
      </p:sp>
      <p:pic>
        <p:nvPicPr>
          <p:cNvPr id="241" name="Google Shape;241;p30"/>
          <p:cNvPicPr preferRelativeResize="0"/>
          <p:nvPr/>
        </p:nvPicPr>
        <p:blipFill rotWithShape="1">
          <a:blip r:embed="rId3">
            <a:alphaModFix/>
          </a:blip>
          <a:srcRect b="-1910" l="0" r="0" t="1910"/>
          <a:stretch/>
        </p:blipFill>
        <p:spPr>
          <a:xfrm>
            <a:off x="184775" y="2062800"/>
            <a:ext cx="6451600" cy="4838700"/>
          </a:xfrm>
          <a:prstGeom prst="rect">
            <a:avLst/>
          </a:prstGeom>
          <a:noFill/>
          <a:ln>
            <a:noFill/>
          </a:ln>
        </p:spPr>
      </p:pic>
      <p:sp>
        <p:nvSpPr>
          <p:cNvPr id="242" name="Google Shape;242;p30"/>
          <p:cNvSpPr txBox="1"/>
          <p:nvPr/>
        </p:nvSpPr>
        <p:spPr>
          <a:xfrm>
            <a:off x="596600" y="1671800"/>
            <a:ext cx="78693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The values of </a:t>
            </a:r>
            <a:r>
              <a:rPr i="1" lang="en" sz="1600">
                <a:latin typeface="Open Sans"/>
                <a:ea typeface="Open Sans"/>
                <a:cs typeface="Open Sans"/>
                <a:sym typeface="Open Sans"/>
              </a:rPr>
              <a:t>m (coefficient of x)</a:t>
            </a:r>
            <a:r>
              <a:rPr lang="en" sz="1600">
                <a:latin typeface="Open Sans"/>
                <a:ea typeface="Open Sans"/>
                <a:cs typeface="Open Sans"/>
                <a:sym typeface="Open Sans"/>
              </a:rPr>
              <a:t> and </a:t>
            </a:r>
            <a:r>
              <a:rPr i="1" lang="en" sz="1600">
                <a:latin typeface="Open Sans"/>
                <a:ea typeface="Open Sans"/>
                <a:cs typeface="Open Sans"/>
                <a:sym typeface="Open Sans"/>
              </a:rPr>
              <a:t>c</a:t>
            </a:r>
            <a:r>
              <a:rPr lang="en" sz="1600">
                <a:latin typeface="Open Sans"/>
                <a:ea typeface="Open Sans"/>
                <a:cs typeface="Open Sans"/>
                <a:sym typeface="Open Sans"/>
              </a:rPr>
              <a:t> (y intercept) are updated repeatedly until the line fits the data well enough to get the optimal solution</a:t>
            </a:r>
            <a:endParaRPr sz="1600">
              <a:latin typeface="Open Sans"/>
              <a:ea typeface="Open Sans"/>
              <a:cs typeface="Open Sans"/>
              <a:sym typeface="Open Sans"/>
            </a:endParaRPr>
          </a:p>
        </p:txBody>
      </p:sp>
      <p:sp>
        <p:nvSpPr>
          <p:cNvPr id="243" name="Google Shape;243;p30"/>
          <p:cNvSpPr txBox="1"/>
          <p:nvPr/>
        </p:nvSpPr>
        <p:spPr>
          <a:xfrm>
            <a:off x="6203500" y="4174200"/>
            <a:ext cx="27873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t>y</a:t>
            </a:r>
            <a:r>
              <a:rPr b="1" lang="en" sz="2100"/>
              <a:t> = 1.47 * x + 0.0296</a:t>
            </a:r>
            <a:endParaRPr b="1"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 name="Google Shape;249;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0" name="Google Shape;250;p31"/>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minimizes the cost function by learning the weights of the hypothesis such that it fits the training data well.</a:t>
            </a:r>
            <a:endParaRPr sz="2000">
              <a:latin typeface="Open Sans"/>
              <a:ea typeface="Open Sans"/>
              <a:cs typeface="Open Sans"/>
              <a:sym typeface="Open Sans"/>
            </a:endParaRPr>
          </a:p>
        </p:txBody>
      </p:sp>
      <p:sp>
        <p:nvSpPr>
          <p:cNvPr id="251" name="Google Shape;251;p31"/>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do we find the optimal values, you ask? </a:t>
            </a:r>
            <a:endParaRPr sz="4800">
              <a:solidFill>
                <a:srgbClr val="434343"/>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686950" y="13857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Linear Regression</a:t>
            </a:r>
            <a:endParaRPr b="1" sz="1800">
              <a:latin typeface="Roboto"/>
              <a:ea typeface="Roboto"/>
              <a:cs typeface="Roboto"/>
              <a:sym typeface="Roboto"/>
            </a:endParaRPr>
          </a:p>
        </p:txBody>
      </p:sp>
      <p:sp>
        <p:nvSpPr>
          <p:cNvPr id="71" name="Google Shape;71;p14"/>
          <p:cNvSpPr/>
          <p:nvPr/>
        </p:nvSpPr>
        <p:spPr>
          <a:xfrm>
            <a:off x="5149888" y="13229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Cost</a:t>
            </a:r>
            <a:endParaRPr b="1" sz="1800">
              <a:latin typeface="Roboto"/>
              <a:ea typeface="Roboto"/>
              <a:cs typeface="Roboto"/>
              <a:sym typeface="Roboto"/>
            </a:endParaRPr>
          </a:p>
        </p:txBody>
      </p:sp>
      <p:sp>
        <p:nvSpPr>
          <p:cNvPr id="72" name="Google Shape;72;p14"/>
          <p:cNvSpPr/>
          <p:nvPr/>
        </p:nvSpPr>
        <p:spPr>
          <a:xfrm>
            <a:off x="3435162" y="378247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Epochs</a:t>
            </a:r>
            <a:endParaRPr b="1" sz="1800">
              <a:latin typeface="Roboto"/>
              <a:ea typeface="Roboto"/>
              <a:cs typeface="Roboto"/>
              <a:sym typeface="Roboto"/>
            </a:endParaRPr>
          </a:p>
        </p:txBody>
      </p:sp>
      <p:sp>
        <p:nvSpPr>
          <p:cNvPr id="73" name="Google Shape;73;p14"/>
          <p:cNvSpPr/>
          <p:nvPr/>
        </p:nvSpPr>
        <p:spPr>
          <a:xfrm>
            <a:off x="621450" y="38452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Learning Rate</a:t>
            </a:r>
            <a:endParaRPr b="1" sz="1800">
              <a:latin typeface="Roboto"/>
              <a:ea typeface="Roboto"/>
              <a:cs typeface="Roboto"/>
              <a:sym typeface="Roboto"/>
            </a:endParaRPr>
          </a:p>
        </p:txBody>
      </p:sp>
      <p:sp>
        <p:nvSpPr>
          <p:cNvPr id="74" name="Google Shape;74;p14"/>
          <p:cNvSpPr/>
          <p:nvPr/>
        </p:nvSpPr>
        <p:spPr>
          <a:xfrm>
            <a:off x="6190950" y="37824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Batch Size</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8" name="Google Shape;258;p32"/>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259" name="Google Shape;259;p32"/>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260" name="Google Shape;260;p32"/>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3"/>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268" name="Google Shape;268;p33"/>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69" name="Google Shape;269;p33"/>
          <p:cNvGrpSpPr/>
          <p:nvPr/>
        </p:nvGrpSpPr>
        <p:grpSpPr>
          <a:xfrm>
            <a:off x="0" y="5976100"/>
            <a:ext cx="9144000" cy="919800"/>
            <a:chOff x="0" y="5976100"/>
            <a:chExt cx="9144000" cy="919800"/>
          </a:xfrm>
        </p:grpSpPr>
        <p:sp>
          <p:nvSpPr>
            <p:cNvPr id="270" name="Google Shape;270;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8" name="Google Shape;278;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279" name="Google Shape;279;p34"/>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a:t>
            </a:r>
            <a:r>
              <a:rPr lang="en" sz="2000">
                <a:solidFill>
                  <a:srgbClr val="202124"/>
                </a:solidFill>
                <a:highlight>
                  <a:srgbClr val="FFFFFF"/>
                </a:highlight>
                <a:latin typeface="Open Sans"/>
                <a:ea typeface="Open Sans"/>
                <a:cs typeface="Open Sans"/>
                <a:sym typeface="Open Sans"/>
              </a:rPr>
              <a:t>below</a:t>
            </a:r>
            <a:r>
              <a:rPr lang="en" sz="2000">
                <a:solidFill>
                  <a:srgbClr val="202124"/>
                </a:solidFill>
                <a:highlight>
                  <a:srgbClr val="FFFFFF"/>
                </a:highlight>
                <a:latin typeface="Open Sans"/>
                <a:ea typeface="Open Sans"/>
                <a:cs typeface="Open Sans"/>
                <a:sym typeface="Open Sans"/>
              </a:rPr>
              <a:t>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80" name="Google Shape;280;p34"/>
          <p:cNvGrpSpPr/>
          <p:nvPr/>
        </p:nvGrpSpPr>
        <p:grpSpPr>
          <a:xfrm>
            <a:off x="0" y="5976100"/>
            <a:ext cx="9144000" cy="919800"/>
            <a:chOff x="0" y="5976100"/>
            <a:chExt cx="9144000" cy="919800"/>
          </a:xfrm>
        </p:grpSpPr>
        <p:sp>
          <p:nvSpPr>
            <p:cNvPr id="281" name="Google Shape;281;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9" name="Google Shape;289;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290" name="Google Shape;290;p35"/>
          <p:cNvGrpSpPr/>
          <p:nvPr/>
        </p:nvGrpSpPr>
        <p:grpSpPr>
          <a:xfrm>
            <a:off x="0" y="5976100"/>
            <a:ext cx="9144000" cy="919800"/>
            <a:chOff x="0" y="5976100"/>
            <a:chExt cx="9144000" cy="919800"/>
          </a:xfrm>
        </p:grpSpPr>
        <p:sp>
          <p:nvSpPr>
            <p:cNvPr id="291" name="Google Shape;291;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3" name="Google Shape;293;p35"/>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0" name="Google Shape;300;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301" name="Google Shape;301;p36"/>
          <p:cNvGrpSpPr/>
          <p:nvPr/>
        </p:nvGrpSpPr>
        <p:grpSpPr>
          <a:xfrm>
            <a:off x="0" y="5976100"/>
            <a:ext cx="9144000" cy="919800"/>
            <a:chOff x="0" y="5976100"/>
            <a:chExt cx="9144000" cy="919800"/>
          </a:xfrm>
        </p:grpSpPr>
        <p:sp>
          <p:nvSpPr>
            <p:cNvPr id="302" name="Google Shape;302;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6"/>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04" name="Google Shape;304;p36"/>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305" name="Google Shape;305;p36"/>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306" name="Google Shape;306;p36"/>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307" name="Google Shape;307;p36"/>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08" name="Google Shape;308;p36"/>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37"/>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316" name="Google Shape;316;p37"/>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317" name="Google Shape;317;p37"/>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318" name="Google Shape;318;p37"/>
          <p:cNvGrpSpPr/>
          <p:nvPr/>
        </p:nvGrpSpPr>
        <p:grpSpPr>
          <a:xfrm>
            <a:off x="98700" y="1673048"/>
            <a:ext cx="9059549" cy="4866135"/>
            <a:chOff x="84450" y="1490943"/>
            <a:chExt cx="9059549" cy="5048382"/>
          </a:xfrm>
        </p:grpSpPr>
        <p:pic>
          <p:nvPicPr>
            <p:cNvPr id="319" name="Google Shape;319;p37"/>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320" name="Google Shape;320;p37"/>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7" name="Google Shape;327;p38"/>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328" name="Google Shape;328;p38"/>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5" name="Google Shape;335;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Hyperparameters</a:t>
            </a:r>
            <a:endParaRPr sz="4800">
              <a:solidFill>
                <a:srgbClr val="434343"/>
              </a:solidFill>
              <a:latin typeface="Economica"/>
              <a:ea typeface="Economica"/>
              <a:cs typeface="Economica"/>
              <a:sym typeface="Economica"/>
            </a:endParaRPr>
          </a:p>
        </p:txBody>
      </p:sp>
      <p:sp>
        <p:nvSpPr>
          <p:cNvPr id="336" name="Google Shape;336;p39"/>
          <p:cNvSpPr txBox="1"/>
          <p:nvPr/>
        </p:nvSpPr>
        <p:spPr>
          <a:xfrm>
            <a:off x="618700" y="1185725"/>
            <a:ext cx="8172900" cy="4424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Hyperparameters</a:t>
            </a:r>
            <a:r>
              <a:rPr lang="en" sz="2000">
                <a:solidFill>
                  <a:srgbClr val="202124"/>
                </a:solidFill>
                <a:highlight>
                  <a:srgbClr val="FFFFFF"/>
                </a:highlight>
                <a:latin typeface="Open Sans"/>
                <a:ea typeface="Open Sans"/>
                <a:cs typeface="Open Sans"/>
                <a:sym typeface="Open Sans"/>
              </a:rPr>
              <a:t> are parameters which determine the model’s performance (or how well we are able to train it)</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chemeClr val="lt1"/>
                </a:highlight>
                <a:latin typeface="Open Sans"/>
                <a:ea typeface="Open Sans"/>
                <a:cs typeface="Open Sans"/>
                <a:sym typeface="Open Sans"/>
              </a:rPr>
              <a:t>These are</a:t>
            </a:r>
            <a:r>
              <a:rPr lang="en" sz="2000">
                <a:solidFill>
                  <a:srgbClr val="202124"/>
                </a:solidFill>
                <a:highlight>
                  <a:schemeClr val="lt1"/>
                </a:highlight>
                <a:latin typeface="Open Sans"/>
                <a:ea typeface="Open Sans"/>
                <a:cs typeface="Open Sans"/>
                <a:sym typeface="Open Sans"/>
              </a:rPr>
              <a:t> </a:t>
            </a:r>
            <a:r>
              <a:rPr b="1" lang="en" sz="2000">
                <a:solidFill>
                  <a:srgbClr val="202124"/>
                </a:solidFill>
                <a:highlight>
                  <a:schemeClr val="lt1"/>
                </a:highlight>
                <a:latin typeface="Open Sans"/>
                <a:ea typeface="Open Sans"/>
                <a:cs typeface="Open Sans"/>
                <a:sym typeface="Open Sans"/>
              </a:rPr>
              <a:t>parameters outside of the model</a:t>
            </a:r>
            <a:r>
              <a:rPr lang="en" sz="2000">
                <a:solidFill>
                  <a:srgbClr val="202124"/>
                </a:solidFill>
                <a:highlight>
                  <a:schemeClr val="lt1"/>
                </a:highlight>
                <a:latin typeface="Open Sans"/>
                <a:ea typeface="Open Sans"/>
                <a:cs typeface="Open Sans"/>
                <a:sym typeface="Open Sans"/>
              </a:rPr>
              <a:t> which are used to </a:t>
            </a:r>
            <a:r>
              <a:rPr b="1" lang="en" sz="2000">
                <a:solidFill>
                  <a:srgbClr val="202124"/>
                </a:solidFill>
                <a:highlight>
                  <a:schemeClr val="lt1"/>
                </a:highlight>
                <a:latin typeface="Open Sans"/>
                <a:ea typeface="Open Sans"/>
                <a:cs typeface="Open Sans"/>
                <a:sym typeface="Open Sans"/>
              </a:rPr>
              <a:t>tune</a:t>
            </a:r>
            <a:r>
              <a:rPr lang="en" sz="2000">
                <a:solidFill>
                  <a:srgbClr val="202124"/>
                </a:solidFill>
                <a:highlight>
                  <a:schemeClr val="lt1"/>
                </a:highlight>
                <a:latin typeface="Open Sans"/>
                <a:ea typeface="Open Sans"/>
                <a:cs typeface="Open Sans"/>
                <a:sym typeface="Open Sans"/>
              </a:rPr>
              <a:t> the model so that it </a:t>
            </a:r>
            <a:r>
              <a:rPr b="1" lang="en" sz="2000">
                <a:solidFill>
                  <a:srgbClr val="202124"/>
                </a:solidFill>
                <a:highlight>
                  <a:schemeClr val="lt1"/>
                </a:highlight>
                <a:latin typeface="Open Sans"/>
                <a:ea typeface="Open Sans"/>
                <a:cs typeface="Open Sans"/>
                <a:sym typeface="Open Sans"/>
              </a:rPr>
              <a:t>fits</a:t>
            </a:r>
            <a:r>
              <a:rPr lang="en" sz="2000">
                <a:solidFill>
                  <a:srgbClr val="202124"/>
                </a:solidFill>
                <a:highlight>
                  <a:schemeClr val="lt1"/>
                </a:highlight>
                <a:latin typeface="Open Sans"/>
                <a:ea typeface="Open Sans"/>
                <a:cs typeface="Open Sans"/>
                <a:sym typeface="Open Sans"/>
              </a:rPr>
              <a:t> the training data for the given hypothesis</a:t>
            </a:r>
            <a:br>
              <a:rPr lang="en" sz="2000">
                <a:solidFill>
                  <a:srgbClr val="202124"/>
                </a:solidFill>
                <a:highlight>
                  <a:schemeClr val="lt1"/>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We can change the values of these hyperparameters during successive runs of training a model.</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Here you will learn three important hyper parameters:</a:t>
            </a:r>
            <a:endParaRPr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Learning Rate</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Epoch</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Batch Size</a:t>
            </a:r>
            <a:endParaRPr b="1" sz="2000">
              <a:solidFill>
                <a:srgbClr val="202124"/>
              </a:solidFill>
              <a:highlight>
                <a:srgbClr val="FFFFFF"/>
              </a:highlight>
              <a:latin typeface="Open Sans"/>
              <a:ea typeface="Open Sans"/>
              <a:cs typeface="Open Sans"/>
              <a:sym typeface="Open Sans"/>
            </a:endParaRPr>
          </a:p>
        </p:txBody>
      </p:sp>
      <p:grpSp>
        <p:nvGrpSpPr>
          <p:cNvPr id="337" name="Google Shape;337;p39"/>
          <p:cNvGrpSpPr/>
          <p:nvPr/>
        </p:nvGrpSpPr>
        <p:grpSpPr>
          <a:xfrm>
            <a:off x="0" y="5976100"/>
            <a:ext cx="9144000" cy="919800"/>
            <a:chOff x="0" y="5976100"/>
            <a:chExt cx="9144000" cy="919800"/>
          </a:xfrm>
        </p:grpSpPr>
        <p:sp>
          <p:nvSpPr>
            <p:cNvPr id="338" name="Google Shape;338;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47" name="Google Shape;347;p40"/>
          <p:cNvGrpSpPr/>
          <p:nvPr/>
        </p:nvGrpSpPr>
        <p:grpSpPr>
          <a:xfrm>
            <a:off x="0" y="5976100"/>
            <a:ext cx="9144000" cy="919800"/>
            <a:chOff x="0" y="5976100"/>
            <a:chExt cx="9144000" cy="919800"/>
          </a:xfrm>
        </p:grpSpPr>
        <p:sp>
          <p:nvSpPr>
            <p:cNvPr id="348" name="Google Shape;34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50" name="Google Shape;350;p40"/>
          <p:cNvSpPr txBox="1"/>
          <p:nvPr/>
        </p:nvSpPr>
        <p:spPr>
          <a:xfrm>
            <a:off x="235500" y="1473150"/>
            <a:ext cx="8511600" cy="409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7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2700">
              <a:solidFill>
                <a:srgbClr val="616161"/>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rPr lang="en" sz="2700">
                <a:solidFill>
                  <a:srgbClr val="616161"/>
                </a:solidFill>
                <a:latin typeface="Proxima Nova"/>
                <a:ea typeface="Proxima Nova"/>
                <a:cs typeface="Proxima Nova"/>
                <a:sym typeface="Proxima Nova"/>
              </a:rPr>
              <a:t>How does learning rate play a role in getting the optimal weights?</a:t>
            </a:r>
            <a:endParaRPr sz="2700">
              <a:solidFill>
                <a:srgbClr val="61616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7" name="Google Shape;357;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58" name="Google Shape;358;p41"/>
          <p:cNvGrpSpPr/>
          <p:nvPr/>
        </p:nvGrpSpPr>
        <p:grpSpPr>
          <a:xfrm>
            <a:off x="0" y="5976100"/>
            <a:ext cx="9144000" cy="919800"/>
            <a:chOff x="0" y="5976100"/>
            <a:chExt cx="9144000" cy="919800"/>
          </a:xfrm>
        </p:grpSpPr>
        <p:sp>
          <p:nvSpPr>
            <p:cNvPr id="359" name="Google Shape;35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61" name="Google Shape;361;p41"/>
          <p:cNvSpPr txBox="1"/>
          <p:nvPr/>
        </p:nvSpPr>
        <p:spPr>
          <a:xfrm>
            <a:off x="235500" y="1052250"/>
            <a:ext cx="5185500" cy="3613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Learning rate is the rate at which we update (increase or decrease) the values of the parameters (p) during gradient descent</a:t>
            </a:r>
            <a:endParaRPr sz="1900">
              <a:solidFill>
                <a:srgbClr val="616161"/>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sz="1600">
              <a:solidFill>
                <a:srgbClr val="616161"/>
              </a:solidFill>
              <a:latin typeface="Proxima Nova"/>
              <a:ea typeface="Proxima Nova"/>
              <a:cs typeface="Proxima Nova"/>
              <a:sym typeface="Proxima Nova"/>
            </a:endParaRPr>
          </a:p>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you can see in the image,</a:t>
            </a:r>
            <a:r>
              <a:rPr b="1" lang="en" sz="1900">
                <a:solidFill>
                  <a:srgbClr val="616161"/>
                </a:solidFill>
                <a:latin typeface="Proxima Nova"/>
                <a:ea typeface="Proxima Nova"/>
                <a:cs typeface="Proxima Nova"/>
                <a:sym typeface="Proxima Nova"/>
              </a:rPr>
              <a:t>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en" sz="1900">
                <a:solidFill>
                  <a:srgbClr val="616161"/>
                </a:solidFill>
                <a:latin typeface="Proxima Nova"/>
                <a:ea typeface="Proxima Nova"/>
                <a:cs typeface="Proxima Nova"/>
                <a:sym typeface="Proxima Nova"/>
              </a:rPr>
              <a:t>initially the steps are bigger (huge jumps)</a:t>
            </a:r>
            <a:r>
              <a:rPr lang="en" sz="1900">
                <a:solidFill>
                  <a:srgbClr val="616161"/>
                </a:solidFill>
                <a:latin typeface="Proxima Nova"/>
                <a:ea typeface="Proxima Nova"/>
                <a:cs typeface="Proxima Nova"/>
                <a:sym typeface="Proxima Nova"/>
              </a:rPr>
              <a:t> → </a:t>
            </a:r>
            <a:r>
              <a:rPr b="1" lang="en" sz="1900">
                <a:solidFill>
                  <a:srgbClr val="616161"/>
                </a:solidFill>
                <a:latin typeface="Proxima Nova"/>
                <a:ea typeface="Proxima Nova"/>
                <a:cs typeface="Proxima Nova"/>
                <a:sym typeface="Proxima Nova"/>
              </a:rPr>
              <a:t>learning rate is higher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the point goes down, the </a:t>
            </a:r>
            <a:r>
              <a:rPr b="1" lang="en" sz="1900">
                <a:solidFill>
                  <a:srgbClr val="616161"/>
                </a:solidFill>
                <a:latin typeface="Proxima Nova"/>
                <a:ea typeface="Proxima Nova"/>
                <a:cs typeface="Proxima Nova"/>
                <a:sym typeface="Proxima Nova"/>
              </a:rPr>
              <a:t>steps become shorter(smaller jumps) → learning rate is smaller</a:t>
            </a:r>
            <a:endParaRPr b="1" sz="19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3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900">
              <a:solidFill>
                <a:srgbClr val="616161"/>
              </a:solidFill>
              <a:latin typeface="Proxima Nova"/>
              <a:ea typeface="Proxima Nova"/>
              <a:cs typeface="Proxima Nova"/>
              <a:sym typeface="Proxima Nova"/>
            </a:endParaRPr>
          </a:p>
        </p:txBody>
      </p:sp>
      <p:sp>
        <p:nvSpPr>
          <p:cNvPr id="362" name="Google Shape;362;p41"/>
          <p:cNvSpPr txBox="1"/>
          <p:nvPr/>
        </p:nvSpPr>
        <p:spPr>
          <a:xfrm>
            <a:off x="235500" y="4743100"/>
            <a:ext cx="8544300" cy="1024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When updating weights during GD, if the learning rate is high, the weights will be changed aggressively and when it is low, they’ll be updated slowly</a:t>
            </a:r>
            <a:endParaRPr/>
          </a:p>
        </p:txBody>
      </p:sp>
      <p:grpSp>
        <p:nvGrpSpPr>
          <p:cNvPr id="363" name="Google Shape;363;p41"/>
          <p:cNvGrpSpPr/>
          <p:nvPr/>
        </p:nvGrpSpPr>
        <p:grpSpPr>
          <a:xfrm>
            <a:off x="5421000" y="1129425"/>
            <a:ext cx="3550450" cy="3327650"/>
            <a:chOff x="5421000" y="1129425"/>
            <a:chExt cx="3550450" cy="3327650"/>
          </a:xfrm>
        </p:grpSpPr>
        <p:pic>
          <p:nvPicPr>
            <p:cNvPr id="364" name="Google Shape;364;p41"/>
            <p:cNvPicPr preferRelativeResize="0"/>
            <p:nvPr/>
          </p:nvPicPr>
          <p:blipFill rotWithShape="1">
            <a:blip r:embed="rId4">
              <a:alphaModFix/>
            </a:blip>
            <a:srcRect b="0" l="6181" r="49407" t="0"/>
            <a:stretch/>
          </p:blipFill>
          <p:spPr>
            <a:xfrm>
              <a:off x="5421000" y="1129425"/>
              <a:ext cx="3550450" cy="3327650"/>
            </a:xfrm>
            <a:prstGeom prst="rect">
              <a:avLst/>
            </a:prstGeom>
            <a:noFill/>
            <a:ln>
              <a:noFill/>
            </a:ln>
          </p:spPr>
        </p:pic>
        <p:sp>
          <p:nvSpPr>
            <p:cNvPr id="365" name="Google Shape;365;p41"/>
            <p:cNvSpPr/>
            <p:nvPr/>
          </p:nvSpPr>
          <p:spPr>
            <a:xfrm>
              <a:off x="7585500" y="419607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66" name="Google Shape;366;p41"/>
            <p:cNvSpPr/>
            <p:nvPr/>
          </p:nvSpPr>
          <p:spPr>
            <a:xfrm>
              <a:off x="6760100" y="1736550"/>
              <a:ext cx="348300" cy="184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1" name="Google Shape;81;p15"/>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sp>
        <p:nvSpPr>
          <p:cNvPr id="82" name="Google Shape;82;p15"/>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Suppose you are thinking of selling your home. And, various houses with different sizes (area in sq.ft) around you have sold for different prices as listed below:</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And considering, </a:t>
            </a:r>
            <a:r>
              <a:rPr b="1" lang="en" sz="1900">
                <a:solidFill>
                  <a:schemeClr val="dk1"/>
                </a:solidFill>
                <a:latin typeface="Open Sans"/>
                <a:ea typeface="Open Sans"/>
                <a:cs typeface="Open Sans"/>
                <a:sym typeface="Open Sans"/>
              </a:rPr>
              <a:t>your home is 3000 square feet</a:t>
            </a:r>
            <a:r>
              <a:rPr lang="en" sz="1900">
                <a:solidFill>
                  <a:schemeClr val="dk1"/>
                </a:solidFill>
                <a:latin typeface="Open Sans"/>
                <a:ea typeface="Open Sans"/>
                <a:cs typeface="Open Sans"/>
                <a:sym typeface="Open Sans"/>
              </a:rPr>
              <a:t>. How much should you sell it for?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When you </a:t>
            </a:r>
            <a:r>
              <a:rPr b="1" lang="en" sz="1900">
                <a:solidFill>
                  <a:schemeClr val="dk1"/>
                </a:solidFill>
                <a:latin typeface="Open Sans"/>
                <a:ea typeface="Open Sans"/>
                <a:cs typeface="Open Sans"/>
                <a:sym typeface="Open Sans"/>
              </a:rPr>
              <a:t>look at the existing price patterns (data) and predict a price for your home </a:t>
            </a:r>
            <a:r>
              <a:rPr lang="en" sz="1900">
                <a:solidFill>
                  <a:schemeClr val="dk1"/>
                </a:solidFill>
                <a:latin typeface="Open Sans"/>
                <a:ea typeface="Open Sans"/>
                <a:cs typeface="Open Sans"/>
                <a:sym typeface="Open Sans"/>
              </a:rPr>
              <a:t>that is an example of </a:t>
            </a:r>
            <a:r>
              <a:rPr b="1" lang="en" sz="1900">
                <a:solidFill>
                  <a:schemeClr val="dk1"/>
                </a:solidFill>
                <a:latin typeface="Open Sans"/>
                <a:ea typeface="Open Sans"/>
                <a:cs typeface="Open Sans"/>
                <a:sym typeface="Open Sans"/>
              </a:rPr>
              <a:t>linear regression.</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p:txBody>
      </p:sp>
      <p:pic>
        <p:nvPicPr>
          <p:cNvPr id="83" name="Google Shape;83;p15"/>
          <p:cNvPicPr preferRelativeResize="0"/>
          <p:nvPr/>
        </p:nvPicPr>
        <p:blipFill rotWithShape="1">
          <a:blip r:embed="rId3">
            <a:alphaModFix/>
          </a:blip>
          <a:srcRect b="8392" l="0" r="0" t="5445"/>
          <a:stretch/>
        </p:blipFill>
        <p:spPr>
          <a:xfrm>
            <a:off x="1631525" y="2141399"/>
            <a:ext cx="5956251" cy="231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2" name="Google Shape;372;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3" name="Google Shape;373;p4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pic>
        <p:nvPicPr>
          <p:cNvPr id="374" name="Google Shape;374;p42"/>
          <p:cNvPicPr preferRelativeResize="0"/>
          <p:nvPr/>
        </p:nvPicPr>
        <p:blipFill>
          <a:blip r:embed="rId3">
            <a:alphaModFix/>
          </a:blip>
          <a:stretch>
            <a:fillRect/>
          </a:stretch>
        </p:blipFill>
        <p:spPr>
          <a:xfrm>
            <a:off x="152400" y="1714838"/>
            <a:ext cx="8839198" cy="3428320"/>
          </a:xfrm>
          <a:prstGeom prst="rect">
            <a:avLst/>
          </a:prstGeom>
          <a:noFill/>
          <a:ln>
            <a:noFill/>
          </a:ln>
        </p:spPr>
      </p:pic>
      <p:grpSp>
        <p:nvGrpSpPr>
          <p:cNvPr id="375" name="Google Shape;375;p42"/>
          <p:cNvGrpSpPr/>
          <p:nvPr/>
        </p:nvGrpSpPr>
        <p:grpSpPr>
          <a:xfrm>
            <a:off x="0" y="5976100"/>
            <a:ext cx="9144000" cy="919800"/>
            <a:chOff x="0" y="5976100"/>
            <a:chExt cx="9144000" cy="919800"/>
          </a:xfrm>
        </p:grpSpPr>
        <p:sp>
          <p:nvSpPr>
            <p:cNvPr id="376" name="Google Shape;376;p4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2"/>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3" name="Google Shape;383;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4" name="Google Shape;384;p4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sp>
        <p:nvSpPr>
          <p:cNvPr id="385" name="Google Shape;385;p43"/>
          <p:cNvSpPr txBox="1"/>
          <p:nvPr/>
        </p:nvSpPr>
        <p:spPr>
          <a:xfrm>
            <a:off x="353550" y="975200"/>
            <a:ext cx="8436900" cy="48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One epoch</a:t>
            </a:r>
            <a:r>
              <a:rPr lang="en" sz="2000">
                <a:solidFill>
                  <a:srgbClr val="202124"/>
                </a:solidFill>
                <a:highlight>
                  <a:srgbClr val="FFFFFF"/>
                </a:highlight>
                <a:latin typeface="Open Sans"/>
                <a:ea typeface="Open Sans"/>
                <a:cs typeface="Open Sans"/>
                <a:sym typeface="Open Sans"/>
              </a:rPr>
              <a:t> is when an </a:t>
            </a:r>
            <a:r>
              <a:rPr b="1" lang="en" sz="2000">
                <a:solidFill>
                  <a:srgbClr val="202124"/>
                </a:solidFill>
                <a:highlight>
                  <a:srgbClr val="FFFFFF"/>
                </a:highlight>
                <a:latin typeface="Open Sans"/>
                <a:ea typeface="Open Sans"/>
                <a:cs typeface="Open Sans"/>
                <a:sym typeface="Open Sans"/>
              </a:rPr>
              <a:t>ENTIRE dataset is passed forward and backward through the neural network only ONCE.</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Usually, training a neural network takes more than a few epochs. It is because just passing the dataset once through the Neural Network is not enough (depends on the problem too).</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need to pass the full dataset multiple times to the same neural network so that the model is able to </a:t>
            </a:r>
            <a:r>
              <a:rPr b="1" lang="en" sz="2000">
                <a:solidFill>
                  <a:srgbClr val="202124"/>
                </a:solidFill>
                <a:highlight>
                  <a:srgbClr val="FFFFFF"/>
                </a:highlight>
                <a:latin typeface="Open Sans"/>
                <a:ea typeface="Open Sans"/>
                <a:cs typeface="Open Sans"/>
                <a:sym typeface="Open Sans"/>
              </a:rPr>
              <a:t>learn</a:t>
            </a:r>
            <a:r>
              <a:rPr lang="en" sz="2000">
                <a:solidFill>
                  <a:srgbClr val="202124"/>
                </a:solidFill>
                <a:highlight>
                  <a:srgbClr val="FFFFFF"/>
                </a:highlight>
                <a:latin typeface="Open Sans"/>
                <a:ea typeface="Open Sans"/>
                <a:cs typeface="Open Sans"/>
                <a:sym typeface="Open Sans"/>
              </a:rPr>
              <a:t> the patterns present in the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D9EAD3"/>
                </a:highlight>
                <a:latin typeface="Open Sans"/>
                <a:ea typeface="Open Sans"/>
                <a:cs typeface="Open Sans"/>
                <a:sym typeface="Open Sans"/>
              </a:rPr>
              <a:t>Note:</a:t>
            </a:r>
            <a:r>
              <a:rPr lang="en" sz="2000">
                <a:solidFill>
                  <a:srgbClr val="202124"/>
                </a:solidFill>
                <a:highlight>
                  <a:srgbClr val="D9EAD3"/>
                </a:highlight>
                <a:latin typeface="Open Sans"/>
                <a:ea typeface="Open Sans"/>
                <a:cs typeface="Open Sans"/>
                <a:sym typeface="Open Sans"/>
              </a:rPr>
              <a:t> There is no guarantee a network will </a:t>
            </a:r>
            <a:r>
              <a:rPr b="1" lang="en" sz="2000">
                <a:solidFill>
                  <a:srgbClr val="202124"/>
                </a:solidFill>
                <a:highlight>
                  <a:srgbClr val="D9EAD3"/>
                </a:highlight>
                <a:latin typeface="Open Sans"/>
                <a:ea typeface="Open Sans"/>
                <a:cs typeface="Open Sans"/>
                <a:sym typeface="Open Sans"/>
              </a:rPr>
              <a:t>converge</a:t>
            </a:r>
            <a:r>
              <a:rPr lang="en" sz="2000">
                <a:solidFill>
                  <a:srgbClr val="202124"/>
                </a:solidFill>
                <a:highlight>
                  <a:srgbClr val="D9EAD3"/>
                </a:highlight>
                <a:latin typeface="Open Sans"/>
                <a:ea typeface="Open Sans"/>
                <a:cs typeface="Open Sans"/>
                <a:sym typeface="Open Sans"/>
              </a:rPr>
              <a:t> or</a:t>
            </a:r>
            <a:r>
              <a:rPr b="1" lang="en" sz="2000">
                <a:solidFill>
                  <a:srgbClr val="202124"/>
                </a:solidFill>
                <a:highlight>
                  <a:srgbClr val="D9EAD3"/>
                </a:highlight>
                <a:latin typeface="Open Sans"/>
                <a:ea typeface="Open Sans"/>
                <a:cs typeface="Open Sans"/>
                <a:sym typeface="Open Sans"/>
              </a:rPr>
              <a:t> get better</a:t>
            </a:r>
            <a:r>
              <a:rPr lang="en" sz="2000">
                <a:solidFill>
                  <a:srgbClr val="202124"/>
                </a:solidFill>
                <a:highlight>
                  <a:srgbClr val="D9EAD3"/>
                </a:highlight>
                <a:latin typeface="Open Sans"/>
                <a:ea typeface="Open Sans"/>
                <a:cs typeface="Open Sans"/>
                <a:sym typeface="Open Sans"/>
              </a:rPr>
              <a:t> by letting it learn the data for multiple epochs. It is an art in machine learning to decide the number of epochs sufficient for a network.</a:t>
            </a:r>
            <a:endParaRPr sz="2000">
              <a:solidFill>
                <a:srgbClr val="202124"/>
              </a:solidFill>
              <a:highlight>
                <a:srgbClr val="D9EAD3"/>
              </a:highlight>
              <a:latin typeface="Open Sans"/>
              <a:ea typeface="Open Sans"/>
              <a:cs typeface="Open Sans"/>
              <a:sym typeface="Open Sans"/>
            </a:endParaRPr>
          </a:p>
        </p:txBody>
      </p:sp>
      <p:grpSp>
        <p:nvGrpSpPr>
          <p:cNvPr id="386" name="Google Shape;386;p43"/>
          <p:cNvGrpSpPr/>
          <p:nvPr/>
        </p:nvGrpSpPr>
        <p:grpSpPr>
          <a:xfrm>
            <a:off x="0" y="5976100"/>
            <a:ext cx="9144000" cy="919800"/>
            <a:chOff x="0" y="5976100"/>
            <a:chExt cx="9144000" cy="919800"/>
          </a:xfrm>
        </p:grpSpPr>
        <p:sp>
          <p:nvSpPr>
            <p:cNvPr id="387" name="Google Shape;387;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cxnSp>
        <p:nvCxnSpPr>
          <p:cNvPr id="393" name="Google Shape;393;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4" name="Google Shape;394;p4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grpSp>
        <p:nvGrpSpPr>
          <p:cNvPr id="395" name="Google Shape;395;p44"/>
          <p:cNvGrpSpPr/>
          <p:nvPr/>
        </p:nvGrpSpPr>
        <p:grpSpPr>
          <a:xfrm>
            <a:off x="1720400" y="1070775"/>
            <a:ext cx="5529476" cy="5529476"/>
            <a:chOff x="1720400" y="1070775"/>
            <a:chExt cx="5529476" cy="5529476"/>
          </a:xfrm>
        </p:grpSpPr>
        <p:pic>
          <p:nvPicPr>
            <p:cNvPr id="396" name="Google Shape;396;p44"/>
            <p:cNvPicPr preferRelativeResize="0"/>
            <p:nvPr/>
          </p:nvPicPr>
          <p:blipFill>
            <a:blip r:embed="rId3">
              <a:alphaModFix/>
            </a:blip>
            <a:stretch>
              <a:fillRect/>
            </a:stretch>
          </p:blipFill>
          <p:spPr>
            <a:xfrm>
              <a:off x="1720400" y="1070775"/>
              <a:ext cx="5529476" cy="5529476"/>
            </a:xfrm>
            <a:prstGeom prst="rect">
              <a:avLst/>
            </a:prstGeom>
            <a:noFill/>
            <a:ln>
              <a:noFill/>
            </a:ln>
          </p:spPr>
        </p:pic>
        <p:sp>
          <p:nvSpPr>
            <p:cNvPr id="397" name="Google Shape;397;p44"/>
            <p:cNvSpPr/>
            <p:nvPr/>
          </p:nvSpPr>
          <p:spPr>
            <a:xfrm>
              <a:off x="3111725" y="6344275"/>
              <a:ext cx="11151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 (weight)</a:t>
              </a:r>
              <a:endParaRPr/>
            </a:p>
          </p:txBody>
        </p:sp>
        <p:sp>
          <p:nvSpPr>
            <p:cNvPr id="398" name="Google Shape;398;p44"/>
            <p:cNvSpPr/>
            <p:nvPr/>
          </p:nvSpPr>
          <p:spPr>
            <a:xfrm>
              <a:off x="5867725" y="6344275"/>
              <a:ext cx="8085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 (bias)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4" name="Google Shape;404;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5" name="Google Shape;405;p45"/>
          <p:cNvSpPr txBox="1"/>
          <p:nvPr/>
        </p:nvSpPr>
        <p:spPr>
          <a:xfrm>
            <a:off x="707450" y="1866288"/>
            <a:ext cx="7647600" cy="31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When the data is too big, we can’t pass all the data to the computer at once (think on the order of millions records of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To overcome this problem we need to </a:t>
            </a:r>
            <a:r>
              <a:rPr b="1" lang="en" sz="2000">
                <a:solidFill>
                  <a:srgbClr val="202124"/>
                </a:solidFill>
                <a:highlight>
                  <a:srgbClr val="FFFFFF"/>
                </a:highlight>
                <a:latin typeface="Open Sans"/>
                <a:ea typeface="Open Sans"/>
                <a:cs typeface="Open Sans"/>
                <a:sym typeface="Open Sans"/>
              </a:rPr>
              <a:t>divide the data into smaller sizes</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give it to our computer one by one</a:t>
            </a:r>
            <a:r>
              <a:rPr lang="en" sz="2000">
                <a:solidFill>
                  <a:srgbClr val="202124"/>
                </a:solidFill>
                <a:highlight>
                  <a:srgbClr val="FFFFFF"/>
                </a:highlight>
                <a:latin typeface="Open Sans"/>
                <a:ea typeface="Open Sans"/>
                <a:cs typeface="Open Sans"/>
                <a:sym typeface="Open Sans"/>
              </a:rPr>
              <a:t> and update the weights of the neural networks at the end of every step.</a:t>
            </a:r>
            <a:endParaRPr sz="2000">
              <a:solidFill>
                <a:srgbClr val="202124"/>
              </a:solidFill>
              <a:highlight>
                <a:srgbClr val="FFFFFF"/>
              </a:highlight>
              <a:latin typeface="Open Sans"/>
              <a:ea typeface="Open Sans"/>
              <a:cs typeface="Open Sans"/>
              <a:sym typeface="Open Sans"/>
            </a:endParaRPr>
          </a:p>
        </p:txBody>
      </p:sp>
      <p:grpSp>
        <p:nvGrpSpPr>
          <p:cNvPr id="406" name="Google Shape;406;p45"/>
          <p:cNvGrpSpPr/>
          <p:nvPr/>
        </p:nvGrpSpPr>
        <p:grpSpPr>
          <a:xfrm>
            <a:off x="0" y="5976100"/>
            <a:ext cx="9144000" cy="919800"/>
            <a:chOff x="0" y="5976100"/>
            <a:chExt cx="9144000" cy="919800"/>
          </a:xfrm>
        </p:grpSpPr>
        <p:sp>
          <p:nvSpPr>
            <p:cNvPr id="407" name="Google Shape;407;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09" name="Google Shape;409;p45"/>
          <p:cNvSpPr txBox="1"/>
          <p:nvPr/>
        </p:nvSpPr>
        <p:spPr>
          <a:xfrm>
            <a:off x="1304375" y="83375"/>
            <a:ext cx="6575700" cy="7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434343"/>
                </a:solidFill>
                <a:latin typeface="Economica"/>
                <a:ea typeface="Economica"/>
                <a:cs typeface="Economica"/>
                <a:sym typeface="Economica"/>
              </a:rPr>
              <a:t>Batch</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t/>
            </a:r>
            <a:endParaRPr sz="3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6" name="Google Shape;416;p4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17" name="Google Shape;417;p46"/>
          <p:cNvSpPr txBox="1"/>
          <p:nvPr/>
        </p:nvSpPr>
        <p:spPr>
          <a:xfrm>
            <a:off x="347575" y="1160700"/>
            <a:ext cx="8436900" cy="46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Batch Size </a:t>
            </a:r>
            <a:r>
              <a:rPr lang="en" sz="2000">
                <a:solidFill>
                  <a:srgbClr val="202124"/>
                </a:solidFill>
                <a:highlight>
                  <a:srgbClr val="FFFFFF"/>
                </a:highlight>
                <a:latin typeface="Open Sans"/>
                <a:ea typeface="Open Sans"/>
                <a:cs typeface="Open Sans"/>
                <a:sym typeface="Open Sans"/>
              </a:rPr>
              <a:t>= </a:t>
            </a:r>
            <a:r>
              <a:rPr b="1" lang="en" sz="2000">
                <a:solidFill>
                  <a:srgbClr val="202124"/>
                </a:solidFill>
                <a:highlight>
                  <a:srgbClr val="FFFFFF"/>
                </a:highlight>
                <a:latin typeface="Open Sans"/>
                <a:ea typeface="Open Sans"/>
                <a:cs typeface="Open Sans"/>
                <a:sym typeface="Open Sans"/>
              </a:rPr>
              <a:t>Total number of training examples present in a single batch.</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100">
                <a:solidFill>
                  <a:srgbClr val="202124"/>
                </a:solidFill>
                <a:highlight>
                  <a:srgbClr val="FFFFFF"/>
                </a:highlight>
                <a:latin typeface="Open Sans"/>
                <a:ea typeface="Open Sans"/>
                <a:cs typeface="Open Sans"/>
                <a:sym typeface="Open Sans"/>
              </a:rPr>
              <a:t>But What is a </a:t>
            </a:r>
            <a:r>
              <a:rPr b="1" lang="en" sz="2100">
                <a:solidFill>
                  <a:srgbClr val="202124"/>
                </a:solidFill>
                <a:highlight>
                  <a:srgbClr val="FFFFFF"/>
                </a:highlight>
                <a:latin typeface="Open Sans"/>
                <a:ea typeface="Open Sans"/>
                <a:cs typeface="Open Sans"/>
                <a:sym typeface="Open Sans"/>
              </a:rPr>
              <a:t>Batch</a:t>
            </a:r>
            <a:r>
              <a:rPr lang="en" sz="2100">
                <a:solidFill>
                  <a:srgbClr val="202124"/>
                </a:solidFill>
                <a:highlight>
                  <a:srgbClr val="FFFFFF"/>
                </a:highlight>
                <a:latin typeface="Open Sans"/>
                <a:ea typeface="Open Sans"/>
                <a:cs typeface="Open Sans"/>
                <a:sym typeface="Open Sans"/>
              </a:rPr>
              <a:t>?</a:t>
            </a:r>
            <a:endParaRPr sz="21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As we said, you can’t pass the entire dataset into the neural net at once. So, you divide dataset into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or sets or parts.</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18" name="Google Shape;418;p46"/>
          <p:cNvGrpSpPr/>
          <p:nvPr/>
        </p:nvGrpSpPr>
        <p:grpSpPr>
          <a:xfrm>
            <a:off x="0" y="5976100"/>
            <a:ext cx="9144000" cy="919800"/>
            <a:chOff x="0" y="5976100"/>
            <a:chExt cx="9144000" cy="919800"/>
          </a:xfrm>
        </p:grpSpPr>
        <p:sp>
          <p:nvSpPr>
            <p:cNvPr id="419" name="Google Shape;419;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7" name="Google Shape;427;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28" name="Google Shape;428;p47"/>
          <p:cNvSpPr txBox="1"/>
          <p:nvPr/>
        </p:nvSpPr>
        <p:spPr>
          <a:xfrm>
            <a:off x="347575" y="975200"/>
            <a:ext cx="8436900" cy="48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Let’s say we have </a:t>
            </a:r>
            <a:r>
              <a:rPr b="1" lang="en" sz="2000">
                <a:solidFill>
                  <a:srgbClr val="202124"/>
                </a:solidFill>
                <a:highlight>
                  <a:srgbClr val="FFFFFF"/>
                </a:highlight>
                <a:latin typeface="Open Sans"/>
                <a:ea typeface="Open Sans"/>
                <a:cs typeface="Open Sans"/>
                <a:sym typeface="Open Sans"/>
              </a:rPr>
              <a:t>2000 training examples</a:t>
            </a:r>
            <a:r>
              <a:rPr lang="en" sz="2000">
                <a:solidFill>
                  <a:srgbClr val="202124"/>
                </a:solidFill>
                <a:highlight>
                  <a:srgbClr val="FFFFFF"/>
                </a:highlight>
                <a:latin typeface="Open Sans"/>
                <a:ea typeface="Open Sans"/>
                <a:cs typeface="Open Sans"/>
                <a:sym typeface="Open Sans"/>
              </a:rPr>
              <a:t> that we are going to use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can divide the dataset of 2000 samples into </a:t>
            </a:r>
            <a:r>
              <a:rPr b="1" lang="en" sz="2000">
                <a:solidFill>
                  <a:srgbClr val="202124"/>
                </a:solidFill>
                <a:highlight>
                  <a:srgbClr val="FFFFFF"/>
                </a:highlight>
                <a:latin typeface="Open Sans"/>
                <a:ea typeface="Open Sans"/>
                <a:cs typeface="Open Sans"/>
                <a:sym typeface="Open Sans"/>
              </a:rPr>
              <a:t>batches of 500</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is the </a:t>
            </a:r>
            <a:r>
              <a:rPr b="1" lang="en" sz="2000">
                <a:solidFill>
                  <a:srgbClr val="202124"/>
                </a:solidFill>
                <a:highlight>
                  <a:srgbClr val="FFFFFF"/>
                </a:highlight>
                <a:latin typeface="Open Sans"/>
                <a:ea typeface="Open Sans"/>
                <a:cs typeface="Open Sans"/>
                <a:sym typeface="Open Sans"/>
              </a:rPr>
              <a:t>Batch Size</a:t>
            </a:r>
            <a:r>
              <a:rPr lang="en" sz="2000">
                <a:solidFill>
                  <a:srgbClr val="202124"/>
                </a:solidFill>
                <a:highlight>
                  <a:srgbClr val="FFFFFF"/>
                </a:highlight>
                <a:latin typeface="Open Sans"/>
                <a:ea typeface="Open Sans"/>
                <a:cs typeface="Open Sans"/>
                <a:sym typeface="Open Sans"/>
              </a:rPr>
              <a:t> here?  → </a:t>
            </a:r>
            <a:r>
              <a:rPr b="1" lang="en" sz="2000">
                <a:solidFill>
                  <a:srgbClr val="202124"/>
                </a:solidFill>
                <a:highlight>
                  <a:srgbClr val="FFFFFF"/>
                </a:highlight>
                <a:latin typeface="Open Sans"/>
                <a:ea typeface="Open Sans"/>
                <a:cs typeface="Open Sans"/>
                <a:sym typeface="Open Sans"/>
              </a:rPr>
              <a:t>500</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will be the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 Simple, 2000/500 =</a:t>
            </a:r>
            <a:r>
              <a:rPr b="1" lang="en" sz="2000">
                <a:solidFill>
                  <a:srgbClr val="202124"/>
                </a:solidFill>
                <a:highlight>
                  <a:srgbClr val="FFFFFF"/>
                </a:highlight>
                <a:latin typeface="Open Sans"/>
                <a:ea typeface="Open Sans"/>
                <a:cs typeface="Open Sans"/>
                <a:sym typeface="Open Sans"/>
              </a:rPr>
              <a:t> 4</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Thus, when all the 4 batches (the whole data) pass through the model back and forth once, it’ll complete </a:t>
            </a:r>
            <a:r>
              <a:rPr b="1" lang="en" sz="2000">
                <a:solidFill>
                  <a:srgbClr val="202124"/>
                </a:solidFill>
                <a:highlight>
                  <a:srgbClr val="FFFFFF"/>
                </a:highlight>
                <a:latin typeface="Open Sans"/>
                <a:ea typeface="Open Sans"/>
                <a:cs typeface="Open Sans"/>
                <a:sym typeface="Open Sans"/>
              </a:rPr>
              <a:t>1 epoch</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29" name="Google Shape;429;p47"/>
          <p:cNvGrpSpPr/>
          <p:nvPr/>
        </p:nvGrpSpPr>
        <p:grpSpPr>
          <a:xfrm>
            <a:off x="0" y="5976100"/>
            <a:ext cx="9144000" cy="919800"/>
            <a:chOff x="0" y="5976100"/>
            <a:chExt cx="9144000" cy="919800"/>
          </a:xfrm>
        </p:grpSpPr>
        <p:sp>
          <p:nvSpPr>
            <p:cNvPr id="430" name="Google Shape;430;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8" name="Google Shape;438;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The 5 Step Model Life-Cycle</a:t>
            </a:r>
            <a:endParaRPr sz="4800">
              <a:solidFill>
                <a:srgbClr val="434343"/>
              </a:solidFill>
              <a:latin typeface="Economica"/>
              <a:ea typeface="Economica"/>
              <a:cs typeface="Economica"/>
              <a:sym typeface="Economica"/>
            </a:endParaRPr>
          </a:p>
        </p:txBody>
      </p:sp>
      <p:sp>
        <p:nvSpPr>
          <p:cNvPr id="439" name="Google Shape;439;p48"/>
          <p:cNvSpPr txBox="1"/>
          <p:nvPr/>
        </p:nvSpPr>
        <p:spPr>
          <a:xfrm>
            <a:off x="561075" y="1524025"/>
            <a:ext cx="8215800" cy="363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model has a life-cycle, and this very simple knowledge provides the backbone for both modeling a dataset and understanding the tf.keras API.</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five steps in the life-cycle are as follows: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Define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Compile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Fit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Make predictions on the test data.</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Evaluate the model.</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above 5 steps are explained in the notebook with practical implementation.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5" name="Google Shape;445;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6" name="Google Shape;446;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Notebook for practice</a:t>
            </a:r>
            <a:endParaRPr sz="4800">
              <a:solidFill>
                <a:srgbClr val="434343"/>
              </a:solidFill>
              <a:latin typeface="Economica"/>
              <a:ea typeface="Economica"/>
              <a:cs typeface="Economica"/>
              <a:sym typeface="Economica"/>
            </a:endParaRPr>
          </a:p>
        </p:txBody>
      </p:sp>
      <p:sp>
        <p:nvSpPr>
          <p:cNvPr id="447" name="Google Shape;447;p49"/>
          <p:cNvSpPr txBox="1"/>
          <p:nvPr/>
        </p:nvSpPr>
        <p:spPr>
          <a:xfrm>
            <a:off x="266850" y="1498950"/>
            <a:ext cx="8685600" cy="51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3"/>
              </a:rPr>
              <a:t>Beginners’ Notebook</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4"/>
              </a:rPr>
              <a:t>Intermediate Learners Notebook</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0"/>
          <p:cNvSpPr txBox="1"/>
          <p:nvPr/>
        </p:nvSpPr>
        <p:spPr>
          <a:xfrm>
            <a:off x="675300" y="120125"/>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Overfit - Optimal - Underfit Example</a:t>
            </a:r>
            <a:endParaRPr sz="4800">
              <a:solidFill>
                <a:srgbClr val="434343"/>
              </a:solidFill>
              <a:latin typeface="Economica"/>
              <a:ea typeface="Economica"/>
              <a:cs typeface="Economica"/>
              <a:sym typeface="Economica"/>
            </a:endParaRPr>
          </a:p>
        </p:txBody>
      </p:sp>
      <p:pic>
        <p:nvPicPr>
          <p:cNvPr id="455" name="Google Shape;455;p50"/>
          <p:cNvPicPr preferRelativeResize="0"/>
          <p:nvPr/>
        </p:nvPicPr>
        <p:blipFill>
          <a:blip r:embed="rId3">
            <a:alphaModFix/>
          </a:blip>
          <a:stretch>
            <a:fillRect/>
          </a:stretch>
        </p:blipFill>
        <p:spPr>
          <a:xfrm>
            <a:off x="540275" y="2635175"/>
            <a:ext cx="7981950" cy="285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1" name="Google Shape;461;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2" name="Google Shape;462;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63" name="Google Shape;463;p51"/>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a:t>
            </a:r>
            <a:br>
              <a:rPr lang="en" sz="2000">
                <a:solidFill>
                  <a:schemeClr val="dk1"/>
                </a:solidFill>
                <a:latin typeface="Open Sans"/>
                <a:ea typeface="Open Sans"/>
                <a:cs typeface="Open Sans"/>
                <a:sym typeface="Open Sans"/>
              </a:rPr>
            </a:br>
            <a:r>
              <a:rPr lang="en" sz="2000" u="sng">
                <a:solidFill>
                  <a:schemeClr val="hlink"/>
                </a:solidFill>
                <a:latin typeface="Open Sans"/>
                <a:ea typeface="Open Sans"/>
                <a:cs typeface="Open Sans"/>
                <a:sym typeface="Open Sans"/>
                <a:hlinkClick r:id="rId3"/>
              </a:rPr>
              <a:t>https://docs.google.com/presentation/d/1VuNfO4p5Gumm_UT_t84n9jptTN-REoDIZip5Dx2JxB8/edit?usp=sharing</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Here's an easy way to do it. Plotting the 3 data points (information about previous homes) we have so far: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rPr lang="en" sz="2000">
                <a:latin typeface="Open Sans"/>
                <a:ea typeface="Open Sans"/>
                <a:cs typeface="Open Sans"/>
                <a:sym typeface="Open Sans"/>
              </a:rPr>
              <a:t>Each point represents one home.</a:t>
            </a:r>
            <a:endParaRPr sz="2000">
              <a:latin typeface="Open Sans"/>
              <a:ea typeface="Open Sans"/>
              <a:cs typeface="Open Sans"/>
              <a:sym typeface="Open Sans"/>
            </a:endParaRPr>
          </a:p>
        </p:txBody>
      </p:sp>
      <p:sp>
        <p:nvSpPr>
          <p:cNvPr id="91" name="Google Shape;91;p16"/>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92" name="Google Shape;92;p16"/>
          <p:cNvGrpSpPr/>
          <p:nvPr/>
        </p:nvGrpSpPr>
        <p:grpSpPr>
          <a:xfrm>
            <a:off x="1358438" y="1801578"/>
            <a:ext cx="6173154" cy="4129516"/>
            <a:chOff x="2352225" y="1846450"/>
            <a:chExt cx="4514850" cy="3333750"/>
          </a:xfrm>
        </p:grpSpPr>
        <p:grpSp>
          <p:nvGrpSpPr>
            <p:cNvPr id="93" name="Google Shape;93;p16"/>
            <p:cNvGrpSpPr/>
            <p:nvPr/>
          </p:nvGrpSpPr>
          <p:grpSpPr>
            <a:xfrm>
              <a:off x="2352225" y="1846450"/>
              <a:ext cx="4514850" cy="3333750"/>
              <a:chOff x="2352225" y="1846450"/>
              <a:chExt cx="4514850" cy="3333750"/>
            </a:xfrm>
          </p:grpSpPr>
          <p:pic>
            <p:nvPicPr>
              <p:cNvPr id="94" name="Google Shape;94;p16"/>
              <p:cNvPicPr preferRelativeResize="0"/>
              <p:nvPr/>
            </p:nvPicPr>
            <p:blipFill>
              <a:blip r:embed="rId3">
                <a:alphaModFix/>
              </a:blip>
              <a:stretch>
                <a:fillRect/>
              </a:stretch>
            </p:blipFill>
            <p:spPr>
              <a:xfrm>
                <a:off x="2352225" y="1846450"/>
                <a:ext cx="4514850" cy="3333750"/>
              </a:xfrm>
              <a:prstGeom prst="rect">
                <a:avLst/>
              </a:prstGeom>
              <a:noFill/>
              <a:ln>
                <a:noFill/>
              </a:ln>
            </p:spPr>
          </p:pic>
          <p:sp>
            <p:nvSpPr>
              <p:cNvPr id="95" name="Google Shape;95;p16"/>
              <p:cNvSpPr/>
              <p:nvPr/>
            </p:nvSpPr>
            <p:spPr>
              <a:xfrm>
                <a:off x="3340325" y="2690000"/>
                <a:ext cx="19362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6"/>
              <p:cNvSpPr/>
              <p:nvPr/>
            </p:nvSpPr>
            <p:spPr>
              <a:xfrm>
                <a:off x="5542575" y="2926475"/>
                <a:ext cx="473100" cy="189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p:nvPr/>
          </p:nvSpPr>
          <p:spPr>
            <a:xfrm rot="3450205">
              <a:off x="4696932" y="1192413"/>
              <a:ext cx="103862" cy="434977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6"/>
          <p:cNvGrpSpPr/>
          <p:nvPr/>
        </p:nvGrpSpPr>
        <p:grpSpPr>
          <a:xfrm>
            <a:off x="0" y="5976100"/>
            <a:ext cx="9144000" cy="919800"/>
            <a:chOff x="0" y="5976100"/>
            <a:chExt cx="9144000" cy="919800"/>
          </a:xfrm>
        </p:grpSpPr>
        <p:sp>
          <p:nvSpPr>
            <p:cNvPr id="99" name="Google Shape;9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9" name="Google Shape;469;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70" name="Google Shape;470;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71" name="Google Shape;471;p52"/>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https://towardsdatascience.com/epoch-vs-iterations-vs-batch-size-4dfb9c7ce9c9</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7" name="Google Shape;477;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78" name="Google Shape;478;p53"/>
          <p:cNvGrpSpPr/>
          <p:nvPr/>
        </p:nvGrpSpPr>
        <p:grpSpPr>
          <a:xfrm>
            <a:off x="0" y="5976100"/>
            <a:ext cx="9144000" cy="919800"/>
            <a:chOff x="0" y="5976100"/>
            <a:chExt cx="9144000" cy="919800"/>
          </a:xfrm>
        </p:grpSpPr>
        <p:sp>
          <p:nvSpPr>
            <p:cNvPr id="479" name="Google Shape;479;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5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81" name="Google Shape;481;p53"/>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82" name="Google Shape;482;p53"/>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7" name="Google Shape;107;p1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Now you can eyeball it and roughly draw a line that gets pretty close to all of these points. Then look at the price shown by the line, where the square footage is 3000: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Boom! Your home should sell for $260,000.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08" name="Google Shape;108;p17"/>
          <p:cNvPicPr preferRelativeResize="0"/>
          <p:nvPr/>
        </p:nvPicPr>
        <p:blipFill>
          <a:blip r:embed="rId3">
            <a:alphaModFix/>
          </a:blip>
          <a:stretch>
            <a:fillRect/>
          </a:stretch>
        </p:blipFill>
        <p:spPr>
          <a:xfrm>
            <a:off x="2273825" y="2156825"/>
            <a:ext cx="4514850" cy="3333750"/>
          </a:xfrm>
          <a:prstGeom prst="rect">
            <a:avLst/>
          </a:prstGeom>
          <a:noFill/>
          <a:ln>
            <a:noFill/>
          </a:ln>
        </p:spPr>
      </p:pic>
      <p:sp>
        <p:nvSpPr>
          <p:cNvPr id="109" name="Google Shape;109;p17"/>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10" name="Google Shape;110;p17"/>
          <p:cNvGrpSpPr/>
          <p:nvPr/>
        </p:nvGrpSpPr>
        <p:grpSpPr>
          <a:xfrm>
            <a:off x="0" y="5976100"/>
            <a:ext cx="9144000" cy="919800"/>
            <a:chOff x="0" y="5976100"/>
            <a:chExt cx="9144000" cy="919800"/>
          </a:xfrm>
        </p:grpSpPr>
        <p:sp>
          <p:nvSpPr>
            <p:cNvPr id="111" name="Google Shape;111;p1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9" name="Google Shape;119;p1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That's all! (Well kinda) You plot your data, make a rough line, and use the line to make predictions. You just need to make sure </a:t>
            </a:r>
            <a:r>
              <a:rPr b="1" lang="en" sz="2000">
                <a:solidFill>
                  <a:schemeClr val="dk1"/>
                </a:solidFill>
                <a:latin typeface="Open Sans"/>
                <a:ea typeface="Open Sans"/>
                <a:cs typeface="Open Sans"/>
                <a:sym typeface="Open Sans"/>
              </a:rPr>
              <a:t>your line fits the data well </a:t>
            </a:r>
            <a:r>
              <a:rPr lang="en" sz="2000">
                <a:solidFill>
                  <a:schemeClr val="dk1"/>
                </a:solidFill>
                <a:latin typeface="Open Sans"/>
                <a:ea typeface="Open Sans"/>
                <a:cs typeface="Open Sans"/>
                <a:sym typeface="Open Sans"/>
              </a:rPr>
              <a:t>(but not too well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highlight>
                  <a:srgbClr val="D9EAD3"/>
                </a:highlight>
                <a:latin typeface="Open Sans"/>
                <a:ea typeface="Open Sans"/>
                <a:cs typeface="Open Sans"/>
                <a:sym typeface="Open Sans"/>
              </a:rPr>
              <a:t>But of course we don't want to roughly make a line, we want to compute the exact line that best "fits" our data. That’s where machine learning comes into play!</a:t>
            </a:r>
            <a:endParaRPr b="1" sz="2000">
              <a:highlight>
                <a:srgbClr val="D9EAD3"/>
              </a:highlight>
              <a:latin typeface="Open Sans"/>
              <a:ea typeface="Open Sans"/>
              <a:cs typeface="Open Sans"/>
              <a:sym typeface="Open Sans"/>
            </a:endParaRPr>
          </a:p>
        </p:txBody>
      </p:sp>
      <p:pic>
        <p:nvPicPr>
          <p:cNvPr id="120" name="Google Shape;120;p18"/>
          <p:cNvPicPr preferRelativeResize="0"/>
          <p:nvPr/>
        </p:nvPicPr>
        <p:blipFill rotWithShape="1">
          <a:blip r:embed="rId3">
            <a:alphaModFix/>
          </a:blip>
          <a:srcRect b="0" l="1642" r="0" t="0"/>
          <a:stretch/>
        </p:blipFill>
        <p:spPr>
          <a:xfrm>
            <a:off x="708225" y="2116250"/>
            <a:ext cx="7481450" cy="3080450"/>
          </a:xfrm>
          <a:prstGeom prst="rect">
            <a:avLst/>
          </a:prstGeom>
          <a:noFill/>
          <a:ln>
            <a:noFill/>
          </a:ln>
        </p:spPr>
      </p:pic>
      <p:sp>
        <p:nvSpPr>
          <p:cNvPr id="121" name="Google Shape;121;p18"/>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22" name="Google Shape;122;p18"/>
          <p:cNvGrpSpPr/>
          <p:nvPr/>
        </p:nvGrpSpPr>
        <p:grpSpPr>
          <a:xfrm>
            <a:off x="0" y="5976100"/>
            <a:ext cx="9144000" cy="919800"/>
            <a:chOff x="0" y="5976100"/>
            <a:chExt cx="9144000" cy="919800"/>
          </a:xfrm>
        </p:grpSpPr>
        <p:sp>
          <p:nvSpPr>
            <p:cNvPr id="123" name="Google Shape;123;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19"/>
          <p:cNvSpPr txBox="1"/>
          <p:nvPr/>
        </p:nvSpPr>
        <p:spPr>
          <a:xfrm>
            <a:off x="229200" y="145950"/>
            <a:ext cx="8830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to summarize</a:t>
            </a:r>
            <a:endParaRPr sz="4800">
              <a:solidFill>
                <a:srgbClr val="434343"/>
              </a:solidFill>
              <a:latin typeface="Economica"/>
              <a:ea typeface="Economica"/>
              <a:cs typeface="Economica"/>
              <a:sym typeface="Economica"/>
            </a:endParaRPr>
          </a:p>
        </p:txBody>
      </p:sp>
      <p:sp>
        <p:nvSpPr>
          <p:cNvPr id="132" name="Google Shape;132;p19"/>
          <p:cNvSpPr txBox="1"/>
          <p:nvPr/>
        </p:nvSpPr>
        <p:spPr>
          <a:xfrm>
            <a:off x="229200" y="1155413"/>
            <a:ext cx="8685600" cy="46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Linear regression is a linear model i.e. a model that assumes a </a:t>
            </a:r>
            <a:r>
              <a:rPr b="1" lang="en" sz="1900">
                <a:solidFill>
                  <a:schemeClr val="dk1"/>
                </a:solidFill>
                <a:latin typeface="Open Sans"/>
                <a:ea typeface="Open Sans"/>
                <a:cs typeface="Open Sans"/>
                <a:sym typeface="Open Sans"/>
              </a:rPr>
              <a:t>linear relationship </a:t>
            </a:r>
            <a:r>
              <a:rPr lang="en" sz="1900">
                <a:solidFill>
                  <a:schemeClr val="dk1"/>
                </a:solidFill>
                <a:latin typeface="Open Sans"/>
                <a:ea typeface="Open Sans"/>
                <a:cs typeface="Open Sans"/>
                <a:sym typeface="Open Sans"/>
              </a:rPr>
              <a:t>(straight-line relationship) between the input variables (x) and the single output variable (y).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is a single input variable (x), the method is referred to as </a:t>
            </a:r>
            <a:r>
              <a:rPr b="1" lang="en" sz="1900">
                <a:solidFill>
                  <a:schemeClr val="dk1"/>
                </a:solidFill>
                <a:latin typeface="Open Sans"/>
                <a:ea typeface="Open Sans"/>
                <a:cs typeface="Open Sans"/>
                <a:sym typeface="Open Sans"/>
              </a:rPr>
              <a:t>simple linear regression</a:t>
            </a:r>
            <a:r>
              <a:rPr lang="en" sz="1900">
                <a:solidFill>
                  <a:schemeClr val="dk1"/>
                </a:solidFill>
                <a:latin typeface="Open Sans"/>
                <a:ea typeface="Open Sans"/>
                <a:cs typeface="Open Sans"/>
                <a:sym typeface="Open Sans"/>
              </a:rPr>
              <a:t> or just linear regression.</a:t>
            </a:r>
            <a:r>
              <a:rPr b="1" lang="en" sz="1900">
                <a:solidFill>
                  <a:schemeClr val="dk1"/>
                </a:solidFill>
                <a:latin typeface="Open Sans"/>
                <a:ea typeface="Open Sans"/>
                <a:cs typeface="Open Sans"/>
                <a:sym typeface="Open Sans"/>
              </a:rPr>
              <a:t> </a:t>
            </a:r>
            <a:endParaRPr b="1"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The area of houses in this case.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are multiple input variables, it is often referred to as </a:t>
            </a:r>
            <a:r>
              <a:rPr b="1" lang="en" sz="1900">
                <a:solidFill>
                  <a:schemeClr val="dk1"/>
                </a:solidFill>
                <a:latin typeface="Open Sans"/>
                <a:ea typeface="Open Sans"/>
                <a:cs typeface="Open Sans"/>
                <a:sym typeface="Open Sans"/>
              </a:rPr>
              <a:t>multiple linear regression</a:t>
            </a:r>
            <a:r>
              <a:rPr lang="en" sz="1900">
                <a:solidFill>
                  <a:schemeClr val="dk1"/>
                </a:solidFill>
                <a:latin typeface="Open Sans"/>
                <a:ea typeface="Open Sans"/>
                <a:cs typeface="Open Sans"/>
                <a:sym typeface="Open Sans"/>
              </a:rPr>
              <a:t>.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If area of house, neighbourhood, rooms, etc were given.</a:t>
            </a:r>
            <a:endParaRPr sz="1900">
              <a:solidFill>
                <a:schemeClr val="dk1"/>
              </a:solidFill>
              <a:latin typeface="Open Sans"/>
              <a:ea typeface="Open Sans"/>
              <a:cs typeface="Open Sans"/>
              <a:sym typeface="Open Sans"/>
            </a:endParaRPr>
          </a:p>
        </p:txBody>
      </p:sp>
      <p:grpSp>
        <p:nvGrpSpPr>
          <p:cNvPr id="133" name="Google Shape;133;p19"/>
          <p:cNvGrpSpPr/>
          <p:nvPr/>
        </p:nvGrpSpPr>
        <p:grpSpPr>
          <a:xfrm>
            <a:off x="0" y="5976100"/>
            <a:ext cx="9144000" cy="919800"/>
            <a:chOff x="0" y="5976100"/>
            <a:chExt cx="9144000" cy="919800"/>
          </a:xfrm>
        </p:grpSpPr>
        <p:sp>
          <p:nvSpPr>
            <p:cNvPr id="134" name="Google Shape;134;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42" name="Google Shape;142;p20"/>
          <p:cNvGrpSpPr/>
          <p:nvPr/>
        </p:nvGrpSpPr>
        <p:grpSpPr>
          <a:xfrm>
            <a:off x="0" y="5976100"/>
            <a:ext cx="9144000" cy="919800"/>
            <a:chOff x="0" y="5976100"/>
            <a:chExt cx="9144000" cy="919800"/>
          </a:xfrm>
        </p:grpSpPr>
        <p:sp>
          <p:nvSpPr>
            <p:cNvPr id="143" name="Google Shape;143;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45" name="Google Shape;145;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4800">
              <a:solidFill>
                <a:srgbClr val="434343"/>
              </a:solidFill>
              <a:latin typeface="Economica"/>
              <a:ea typeface="Economica"/>
              <a:cs typeface="Economica"/>
              <a:sym typeface="Economica"/>
            </a:endParaRPr>
          </a:p>
        </p:txBody>
      </p:sp>
      <p:sp>
        <p:nvSpPr>
          <p:cNvPr id="146" name="Google Shape;146;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Simple</a:t>
            </a:r>
            <a:r>
              <a:rPr lang="en" sz="4800">
                <a:solidFill>
                  <a:srgbClr val="434343"/>
                </a:solidFill>
                <a:latin typeface="Economica"/>
                <a:ea typeface="Economica"/>
                <a:cs typeface="Economica"/>
                <a:sym typeface="Economica"/>
              </a:rPr>
              <a:t> Linear Regression</a:t>
            </a:r>
            <a:endParaRPr sz="4800">
              <a:solidFill>
                <a:srgbClr val="434343"/>
              </a:solidFill>
              <a:latin typeface="Economica"/>
              <a:ea typeface="Economica"/>
              <a:cs typeface="Economica"/>
              <a:sym typeface="Economica"/>
            </a:endParaRPr>
          </a:p>
        </p:txBody>
      </p:sp>
      <p:sp>
        <p:nvSpPr>
          <p:cNvPr id="147" name="Google Shape;147;p20"/>
          <p:cNvSpPr txBox="1"/>
          <p:nvPr/>
        </p:nvSpPr>
        <p:spPr>
          <a:xfrm>
            <a:off x="732600" y="4762925"/>
            <a:ext cx="77541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 case of linear regression, the relationship between the dependant and the </a:t>
            </a:r>
            <a:r>
              <a:rPr lang="en" sz="1600"/>
              <a:t>independent</a:t>
            </a:r>
            <a:r>
              <a:rPr lang="en" sz="1600"/>
              <a:t> variable is a simple equation of a straight line (</a:t>
            </a:r>
            <a:r>
              <a:rPr b="1" lang="en" sz="1600"/>
              <a:t>y = mx + c</a:t>
            </a: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pSp>
        <p:nvGrpSpPr>
          <p:cNvPr id="148" name="Google Shape;148;p20"/>
          <p:cNvGrpSpPr/>
          <p:nvPr/>
        </p:nvGrpSpPr>
        <p:grpSpPr>
          <a:xfrm>
            <a:off x="799650" y="1358037"/>
            <a:ext cx="7620000" cy="3380662"/>
            <a:chOff x="799650" y="1358037"/>
            <a:chExt cx="7620000" cy="3380662"/>
          </a:xfrm>
        </p:grpSpPr>
        <p:pic>
          <p:nvPicPr>
            <p:cNvPr id="149" name="Google Shape;149;p20"/>
            <p:cNvPicPr preferRelativeResize="0"/>
            <p:nvPr/>
          </p:nvPicPr>
          <p:blipFill rotWithShape="1">
            <a:blip r:embed="rId4">
              <a:alphaModFix/>
            </a:blip>
            <a:srcRect b="0" l="0" r="0" t="4333"/>
            <a:stretch/>
          </p:blipFill>
          <p:spPr>
            <a:xfrm>
              <a:off x="799650" y="1358037"/>
              <a:ext cx="7620000" cy="3380662"/>
            </a:xfrm>
            <a:prstGeom prst="rect">
              <a:avLst/>
            </a:prstGeom>
            <a:noFill/>
            <a:ln>
              <a:noFill/>
            </a:ln>
          </p:spPr>
        </p:pic>
        <p:sp>
          <p:nvSpPr>
            <p:cNvPr id="150" name="Google Shape;150;p20"/>
            <p:cNvSpPr txBox="1"/>
            <p:nvPr/>
          </p:nvSpPr>
          <p:spPr>
            <a:xfrm>
              <a:off x="3254875" y="3629925"/>
              <a:ext cx="5049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Price of house</a:t>
              </a:r>
              <a:r>
                <a:rPr lang="en"/>
                <a:t> (DV)</a:t>
              </a:r>
              <a:r>
                <a:rPr lang="en"/>
                <a:t>                       </a:t>
              </a:r>
              <a:r>
                <a:rPr b="1" lang="en"/>
                <a:t> size in square.ft</a:t>
              </a:r>
              <a:r>
                <a:rPr lang="en"/>
                <a:t> (IV)</a:t>
              </a:r>
              <a:endParaRPr/>
            </a:p>
          </p:txBody>
        </p:sp>
      </p:grpSp>
      <p:sp>
        <p:nvSpPr>
          <p:cNvPr id="151" name="Google Shape;151;p20"/>
          <p:cNvSpPr/>
          <p:nvPr/>
        </p:nvSpPr>
        <p:spPr>
          <a:xfrm>
            <a:off x="3268275" y="3629925"/>
            <a:ext cx="4728300" cy="46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495975" y="2169925"/>
            <a:ext cx="2357400" cy="40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300">
                <a:solidFill>
                  <a:schemeClr val="dk1"/>
                </a:solidFill>
              </a:rPr>
              <a:t>y = mx + c</a:t>
            </a:r>
            <a:endParaRPr sz="3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 name="Google Shape;158;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9" name="Google Shape;159;p2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0" name="Google Shape;160;p21"/>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Consider this line and the predictions that it makes</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900">
                <a:solidFill>
                  <a:schemeClr val="dk1"/>
                </a:solidFill>
                <a:highlight>
                  <a:srgbClr val="D9EAD3"/>
                </a:highlight>
                <a:latin typeface="Open Sans"/>
                <a:ea typeface="Open Sans"/>
                <a:cs typeface="Open Sans"/>
                <a:sym typeface="Open Sans"/>
              </a:rPr>
              <a:t>This above drawn line is way off. For example, according to the line, a 1000 sq foot house should sell for $310,000, whereas we know it actually sold for $200,000.</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p:txBody>
      </p:sp>
      <p:pic>
        <p:nvPicPr>
          <p:cNvPr id="161" name="Google Shape;161;p21"/>
          <p:cNvPicPr preferRelativeResize="0"/>
          <p:nvPr/>
        </p:nvPicPr>
        <p:blipFill>
          <a:blip r:embed="rId3">
            <a:alphaModFix/>
          </a:blip>
          <a:stretch>
            <a:fillRect/>
          </a:stretch>
        </p:blipFill>
        <p:spPr>
          <a:xfrm>
            <a:off x="1657300" y="1400925"/>
            <a:ext cx="5829399" cy="418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